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59" r:id="rId6"/>
    <p:sldId id="262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80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9F5"/>
    <a:srgbClr val="3399FF"/>
    <a:srgbClr val="000000"/>
    <a:srgbClr val="ED7C2F"/>
    <a:srgbClr val="E406BA"/>
    <a:srgbClr val="FEB0F8"/>
    <a:srgbClr val="00CC00"/>
    <a:srgbClr val="FFFF00"/>
    <a:srgbClr val="FFFFCC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>
        <p:scale>
          <a:sx n="100" d="100"/>
          <a:sy n="100" d="100"/>
        </p:scale>
        <p:origin x="58" y="-9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A339892-87C0-11C3-B5A6-24A0CD34A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D2DC797A-7FE8-189B-9AA4-A2CC52B50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0FB90347-07DB-B0B2-FD2B-A9F032528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992E5FF-F6F3-EB1E-0E7F-AA3BE3039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B1FAD1E2-4BA8-BF9B-1227-4E7AEAEA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430E259-3247-9440-BB85-0B977174B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6E9EA753-8CE4-18F2-9ADB-69CA9B29A4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55886CE-0B58-4C84-7641-D1270E63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31071F7-4F15-4EEC-7A6E-FD154A61F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F1192E9-8C47-E7DB-F5E2-4B807073B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98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02F2CBF6-2A78-C55C-9DF9-023E934E32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607C0A03-1D90-1340-D43A-FEF9EE6FF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01CEC197-5A83-34DA-B944-8FD338BDD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E57FC9D-2B3F-82EE-1D51-D19A30962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916E55C-EDB0-71A8-0B4B-6810AEB8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06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A72C7D6-B2D2-6564-67D0-73E76D338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0597ED4-A3F1-0FD6-8E71-AC9F4F6ED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45AA564-AE97-A301-9952-259A4CD40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B3522F4-7065-2A7F-639B-9CFE533FA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763313D9-9B6B-FDB8-48E3-A969F0603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57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B05E90-6F3A-6AD9-AFE8-C45C26126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99C8F95-2ED8-E701-48E4-195D4A0E6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6C3F065-EF5E-059D-F53D-46DCC08F0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71B14C74-1B07-125E-3C5E-68310BC12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26CDC639-51E2-9B1F-8984-DD2EAE346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65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0177DE6-9A92-88D1-D65E-45E105EA7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0C58FF6A-80B0-F45F-72BE-D3A7832BD4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46257C21-8B48-448D-A024-37FC8BC43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CF48BF7B-163C-AFD1-012C-FEF92ACF2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D64D7B61-489F-F865-C601-1C6A5910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7FD432CF-194E-9312-66B4-B37D4DFC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5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C6FC58C-3E66-C7C1-73F4-93754AE2C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6A89D02-30C9-6A5E-8028-B12330ABB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FBBAB3F6-0E6F-3755-AEAA-7AC1AA5CB0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0DD833DE-A6CE-CC08-36F3-D77DC6278D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A4B969F3-07C2-E01E-2434-F7B9C6AB97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956926BB-3982-C9D8-2CE1-3A4ABCEEB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5135A5BC-ED8E-EBAA-9307-8DD38AD79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B31B5DD1-FEAA-3C1C-4B1B-8CBC5CB50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67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F5D8012-4CA3-9719-00C6-E7A171684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52A52832-18A2-E0ED-46CA-AE82A5F3B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23747D5F-38E5-F07C-5137-0332F45FE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9AB70B3C-DF6D-1130-E29F-12B0C40B5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43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BB6367A9-20C6-F66B-6C53-4AF4090FE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4A8F7578-700A-ECB6-FCA4-DA877AC0B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83A533EE-5C25-2181-96DA-0F30FF74D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C3D6F85-5841-E2C2-8539-A516514FA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14C4D476-CA5B-28FD-5438-FFA521CFA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492180C6-6A97-AAF1-2C25-D346FA52A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4B9B06AA-FD83-46A8-810E-3425EE736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46B26B17-00FA-DE40-8BE8-018E23E58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BBE96032-9D0E-CB62-AE7F-021EA354D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36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EE4C431-ABBF-93D1-0049-2DBC60668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70BD2BA8-7CA8-54D5-3B2E-0FDF8D290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2E96C2A6-631C-38C1-EA10-63D012F291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3A53BADA-510D-3898-11EF-491B54773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8D9AE28F-7892-919B-41E2-F7ED0AF36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6FA2CA90-CF84-7ECD-0D69-AA1A53495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1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0F370873-539A-5D61-061E-F76EA8E00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5996B81-9A01-601E-AD00-81537A305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4CC4A29-DAA5-35C5-2A6A-167E3814A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87038-ABE3-487F-A3E0-C45FCAC3957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DDD9D23-DA98-9303-298E-3909D3902C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4C5F8DD-4CB8-6BCC-1B6A-DFB40D1CC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1B249-40A7-47A4-A4C1-CC5C92D7B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2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1.jpeg"/><Relationship Id="rId18" Type="http://schemas.openxmlformats.org/officeDocument/2006/relationships/image" Target="../media/image26.jpeg"/><Relationship Id="rId3" Type="http://schemas.openxmlformats.org/officeDocument/2006/relationships/image" Target="../media/image17.png"/><Relationship Id="rId21" Type="http://schemas.openxmlformats.org/officeDocument/2006/relationships/image" Target="../media/image29.png"/><Relationship Id="rId7" Type="http://schemas.openxmlformats.org/officeDocument/2006/relationships/image" Target="../media/image4.pn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image" Target="../media/image1.jpe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6.wdp"/><Relationship Id="rId24" Type="http://schemas.openxmlformats.org/officeDocument/2006/relationships/image" Target="../media/image32.png"/><Relationship Id="rId5" Type="http://schemas.openxmlformats.org/officeDocument/2006/relationships/image" Target="../media/image18.png"/><Relationship Id="rId15" Type="http://schemas.openxmlformats.org/officeDocument/2006/relationships/image" Target="../media/image23.jpeg"/><Relationship Id="rId23" Type="http://schemas.openxmlformats.org/officeDocument/2006/relationships/image" Target="../media/image31.png"/><Relationship Id="rId10" Type="http://schemas.openxmlformats.org/officeDocument/2006/relationships/image" Target="../media/image19.png"/><Relationship Id="rId19" Type="http://schemas.openxmlformats.org/officeDocument/2006/relationships/image" Target="../media/image27.png"/><Relationship Id="rId4" Type="http://schemas.microsoft.com/office/2007/relationships/hdphoto" Target="../media/hdphoto5.wdp"/><Relationship Id="rId9" Type="http://schemas.microsoft.com/office/2007/relationships/hdphoto" Target="../media/hdphoto3.wdp"/><Relationship Id="rId14" Type="http://schemas.openxmlformats.org/officeDocument/2006/relationships/image" Target="../media/image22.jpeg"/><Relationship Id="rId22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4.png"/><Relationship Id="rId18" Type="http://schemas.openxmlformats.org/officeDocument/2006/relationships/image" Target="../media/image37.png"/><Relationship Id="rId3" Type="http://schemas.openxmlformats.org/officeDocument/2006/relationships/image" Target="../media/image17.png"/><Relationship Id="rId7" Type="http://schemas.microsoft.com/office/2007/relationships/hdphoto" Target="../media/hdphoto6.wdp"/><Relationship Id="rId12" Type="http://schemas.openxmlformats.org/officeDocument/2006/relationships/image" Target="../media/image34.jpeg"/><Relationship Id="rId17" Type="http://schemas.openxmlformats.org/officeDocument/2006/relationships/image" Target="../media/image36.png"/><Relationship Id="rId2" Type="http://schemas.openxmlformats.org/officeDocument/2006/relationships/image" Target="../media/image1.jpe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32.png"/><Relationship Id="rId5" Type="http://schemas.openxmlformats.org/officeDocument/2006/relationships/image" Target="../media/image33.png"/><Relationship Id="rId15" Type="http://schemas.openxmlformats.org/officeDocument/2006/relationships/image" Target="../media/image18.png"/><Relationship Id="rId10" Type="http://schemas.openxmlformats.org/officeDocument/2006/relationships/image" Target="../media/image30.png"/><Relationship Id="rId4" Type="http://schemas.microsoft.com/office/2007/relationships/hdphoto" Target="../media/hdphoto5.wdp"/><Relationship Id="rId9" Type="http://schemas.openxmlformats.org/officeDocument/2006/relationships/image" Target="../media/image24.png"/><Relationship Id="rId1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4.jp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3.jpg"/><Relationship Id="rId2" Type="http://schemas.openxmlformats.org/officeDocument/2006/relationships/image" Target="../media/image1.jpeg"/><Relationship Id="rId16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ภูกระดึง จังหวัดเลย ปฐมบทแห่งการผจญภัย">
            <a:extLst>
              <a:ext uri="{FF2B5EF4-FFF2-40B4-BE49-F238E27FC236}">
                <a16:creationId xmlns:a16="http://schemas.microsoft.com/office/drawing/2014/main" id="{5FB6612C-5B5C-6C44-DAB3-80ED06A00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2" y="-2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ตัวเชื่อมต่อตรง 39">
            <a:extLst>
              <a:ext uri="{FF2B5EF4-FFF2-40B4-BE49-F238E27FC236}">
                <a16:creationId xmlns:a16="http://schemas.microsoft.com/office/drawing/2014/main" id="{31372946-499A-57C0-84BC-E8374A56F660}"/>
              </a:ext>
            </a:extLst>
          </p:cNvPr>
          <p:cNvCxnSpPr>
            <a:cxnSpLocks/>
          </p:cNvCxnSpPr>
          <p:nvPr/>
        </p:nvCxnSpPr>
        <p:spPr>
          <a:xfrm>
            <a:off x="622927" y="4430497"/>
            <a:ext cx="0" cy="3045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ตัวเชื่อมต่อตรง 51">
            <a:extLst>
              <a:ext uri="{FF2B5EF4-FFF2-40B4-BE49-F238E27FC236}">
                <a16:creationId xmlns:a16="http://schemas.microsoft.com/office/drawing/2014/main" id="{ACFB2997-8937-A3C4-DB26-671F56A78095}"/>
              </a:ext>
            </a:extLst>
          </p:cNvPr>
          <p:cNvCxnSpPr/>
          <p:nvPr/>
        </p:nvCxnSpPr>
        <p:spPr>
          <a:xfrm>
            <a:off x="5992972" y="2607435"/>
            <a:ext cx="23636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">
            <a:extLst>
              <a:ext uri="{FF2B5EF4-FFF2-40B4-BE49-F238E27FC236}">
                <a16:creationId xmlns:a16="http://schemas.microsoft.com/office/drawing/2014/main" id="{D3BDC17B-3892-299C-DA00-5D8C48EA0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สี่เหลี่ยมผืนผ้า: มุมมน 8">
            <a:extLst>
              <a:ext uri="{FF2B5EF4-FFF2-40B4-BE49-F238E27FC236}">
                <a16:creationId xmlns:a16="http://schemas.microsoft.com/office/drawing/2014/main" id="{586C1684-A353-1815-70EE-1927D82F79AF}"/>
              </a:ext>
            </a:extLst>
          </p:cNvPr>
          <p:cNvSpPr/>
          <p:nvPr/>
        </p:nvSpPr>
        <p:spPr>
          <a:xfrm>
            <a:off x="1973754" y="399010"/>
            <a:ext cx="8337664" cy="65670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4400" b="1" i="0" dirty="0">
                <a:solidFill>
                  <a:srgbClr val="3929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โครงสร้างการบริหารงานสำนักงานศึกษาธิการจังหวัดเลย</a:t>
            </a:r>
            <a:endParaRPr lang="th-TH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dchiangUPC" panose="02020603050405020304" pitchFamily="18" charset="-34"/>
              <a:cs typeface="KodchiangUPC" panose="02020603050405020304" pitchFamily="18" charset="-34"/>
            </a:endParaRPr>
          </a:p>
        </p:txBody>
      </p:sp>
      <p:cxnSp>
        <p:nvCxnSpPr>
          <p:cNvPr id="17" name="ตัวเชื่อมต่อตรง 16">
            <a:extLst>
              <a:ext uri="{FF2B5EF4-FFF2-40B4-BE49-F238E27FC236}">
                <a16:creationId xmlns:a16="http://schemas.microsoft.com/office/drawing/2014/main" id="{62BF9798-1F04-5374-5F97-35473E99036C}"/>
              </a:ext>
            </a:extLst>
          </p:cNvPr>
          <p:cNvCxnSpPr>
            <a:cxnSpLocks/>
          </p:cNvCxnSpPr>
          <p:nvPr/>
        </p:nvCxnSpPr>
        <p:spPr>
          <a:xfrm>
            <a:off x="6002700" y="1517515"/>
            <a:ext cx="11538" cy="42802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สี่เหลี่ยมผืนผ้า: มุมมน 2">
            <a:extLst>
              <a:ext uri="{FF2B5EF4-FFF2-40B4-BE49-F238E27FC236}">
                <a16:creationId xmlns:a16="http://schemas.microsoft.com/office/drawing/2014/main" id="{169361F5-51C4-4693-CD9F-8486AF7EDDD8}"/>
              </a:ext>
            </a:extLst>
          </p:cNvPr>
          <p:cNvSpPr/>
          <p:nvPr/>
        </p:nvSpPr>
        <p:spPr>
          <a:xfrm>
            <a:off x="4170669" y="3515859"/>
            <a:ext cx="3553092" cy="60960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รองศึกษาธิการจังหวัดเลย (2 อัตรา) </a:t>
            </a:r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026E1E26-813D-A32D-3293-9362DB796E04}"/>
              </a:ext>
            </a:extLst>
          </p:cNvPr>
          <p:cNvSpPr/>
          <p:nvPr/>
        </p:nvSpPr>
        <p:spPr>
          <a:xfrm>
            <a:off x="117446" y="4647217"/>
            <a:ext cx="991507" cy="907281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กลุ่ม</a:t>
            </a:r>
          </a:p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อำนวยการ </a:t>
            </a:r>
          </a:p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(5 อัตรา) </a:t>
            </a:r>
          </a:p>
        </p:txBody>
      </p:sp>
      <p:sp>
        <p:nvSpPr>
          <p:cNvPr id="14" name="สี่เหลี่ยมผืนผ้า: มุมมน 13">
            <a:extLst>
              <a:ext uri="{FF2B5EF4-FFF2-40B4-BE49-F238E27FC236}">
                <a16:creationId xmlns:a16="http://schemas.microsoft.com/office/drawing/2014/main" id="{30C35CEE-B14B-5599-8679-D5A071FBC4DE}"/>
              </a:ext>
            </a:extLst>
          </p:cNvPr>
          <p:cNvSpPr/>
          <p:nvPr/>
        </p:nvSpPr>
        <p:spPr>
          <a:xfrm>
            <a:off x="10552643" y="4735007"/>
            <a:ext cx="1534103" cy="80527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หน่วยตรวจสอบภายใน (1 อัตรา) </a:t>
            </a:r>
          </a:p>
        </p:txBody>
      </p:sp>
      <p:sp>
        <p:nvSpPr>
          <p:cNvPr id="15" name="สี่เหลี่ยมผืนผ้า: มุมมน 14">
            <a:extLst>
              <a:ext uri="{FF2B5EF4-FFF2-40B4-BE49-F238E27FC236}">
                <a16:creationId xmlns:a16="http://schemas.microsoft.com/office/drawing/2014/main" id="{01786FFC-567B-5BF4-BBF4-201C6A23D7C9}"/>
              </a:ext>
            </a:extLst>
          </p:cNvPr>
          <p:cNvSpPr/>
          <p:nvPr/>
        </p:nvSpPr>
        <p:spPr>
          <a:xfrm>
            <a:off x="3312629" y="6118209"/>
            <a:ext cx="2366962" cy="541883"/>
          </a:xfrm>
          <a:prstGeom prst="roundRect">
            <a:avLst/>
          </a:prstGeom>
          <a:solidFill>
            <a:srgbClr val="ED7C2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คุรุสภาจังหวัด (3 อัตรา) </a:t>
            </a:r>
          </a:p>
        </p:txBody>
      </p:sp>
      <p:cxnSp>
        <p:nvCxnSpPr>
          <p:cNvPr id="19" name="ตัวเชื่อมต่อตรง 18">
            <a:extLst>
              <a:ext uri="{FF2B5EF4-FFF2-40B4-BE49-F238E27FC236}">
                <a16:creationId xmlns:a16="http://schemas.microsoft.com/office/drawing/2014/main" id="{8179F437-6BB7-A95E-AB0F-5BFA17534E4B}"/>
              </a:ext>
            </a:extLst>
          </p:cNvPr>
          <p:cNvCxnSpPr>
            <a:cxnSpLocks/>
          </p:cNvCxnSpPr>
          <p:nvPr/>
        </p:nvCxnSpPr>
        <p:spPr>
          <a:xfrm flipV="1">
            <a:off x="622927" y="4435227"/>
            <a:ext cx="9110947" cy="38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ตัวเชื่อมต่อตรง 23">
            <a:extLst>
              <a:ext uri="{FF2B5EF4-FFF2-40B4-BE49-F238E27FC236}">
                <a16:creationId xmlns:a16="http://schemas.microsoft.com/office/drawing/2014/main" id="{671AD6D2-6BA5-0CA8-F9D1-D486EEC135C0}"/>
              </a:ext>
            </a:extLst>
          </p:cNvPr>
          <p:cNvCxnSpPr>
            <a:cxnSpLocks/>
          </p:cNvCxnSpPr>
          <p:nvPr/>
        </p:nvCxnSpPr>
        <p:spPr>
          <a:xfrm>
            <a:off x="9729948" y="4439124"/>
            <a:ext cx="0" cy="3045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ตัวเชื่อมต่อตรง 17">
            <a:extLst>
              <a:ext uri="{FF2B5EF4-FFF2-40B4-BE49-F238E27FC236}">
                <a16:creationId xmlns:a16="http://schemas.microsoft.com/office/drawing/2014/main" id="{C98687C0-896C-6233-D5DE-E8ABB9550E9B}"/>
              </a:ext>
            </a:extLst>
          </p:cNvPr>
          <p:cNvCxnSpPr/>
          <p:nvPr/>
        </p:nvCxnSpPr>
        <p:spPr>
          <a:xfrm>
            <a:off x="6002700" y="2156757"/>
            <a:ext cx="23636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ตัวเชื่อมต่อตรง 29">
            <a:extLst>
              <a:ext uri="{FF2B5EF4-FFF2-40B4-BE49-F238E27FC236}">
                <a16:creationId xmlns:a16="http://schemas.microsoft.com/office/drawing/2014/main" id="{842C7D00-2F7F-EBC9-A31E-E8C56CE6DC22}"/>
              </a:ext>
            </a:extLst>
          </p:cNvPr>
          <p:cNvCxnSpPr/>
          <p:nvPr/>
        </p:nvCxnSpPr>
        <p:spPr>
          <a:xfrm>
            <a:off x="3629334" y="2425852"/>
            <a:ext cx="23636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สี่เหลี่ยมผืนผ้า: มุมมน 30">
            <a:extLst>
              <a:ext uri="{FF2B5EF4-FFF2-40B4-BE49-F238E27FC236}">
                <a16:creationId xmlns:a16="http://schemas.microsoft.com/office/drawing/2014/main" id="{D0F92A4D-A068-0637-1CA1-21AA343509DB}"/>
              </a:ext>
            </a:extLst>
          </p:cNvPr>
          <p:cNvSpPr/>
          <p:nvPr/>
        </p:nvSpPr>
        <p:spPr>
          <a:xfrm>
            <a:off x="8171236" y="1770519"/>
            <a:ext cx="3579776" cy="50951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คณะอนุกรรมการเกี่ยวกับการพัฒนาการศึกษา </a:t>
            </a:r>
          </a:p>
        </p:txBody>
      </p:sp>
      <p:sp>
        <p:nvSpPr>
          <p:cNvPr id="1024" name="สี่เหลี่ยมผืนผ้า: มุมมน 1023">
            <a:extLst>
              <a:ext uri="{FF2B5EF4-FFF2-40B4-BE49-F238E27FC236}">
                <a16:creationId xmlns:a16="http://schemas.microsoft.com/office/drawing/2014/main" id="{CD95C295-69B5-D17B-2280-D43B17830E4F}"/>
              </a:ext>
            </a:extLst>
          </p:cNvPr>
          <p:cNvSpPr/>
          <p:nvPr/>
        </p:nvSpPr>
        <p:spPr>
          <a:xfrm>
            <a:off x="8171236" y="2362010"/>
            <a:ext cx="3579776" cy="658991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b="1" dirty="0">
                <a:effectLst/>
                <a:latin typeface="KodchiangUPC" panose="02020603050405020304" pitchFamily="18" charset="-34"/>
                <a:cs typeface="KodchiangUPC" panose="02020603050405020304" pitchFamily="18" charset="-34"/>
              </a:rPr>
              <a:t>คณะอนุกรรมการขับเคลื่อนนโยบายและจุดเน้นของกระทรวงศึกษาธิการ </a:t>
            </a:r>
          </a:p>
        </p:txBody>
      </p:sp>
      <p:cxnSp>
        <p:nvCxnSpPr>
          <p:cNvPr id="1025" name="ตัวเชื่อมต่อตรง 1024">
            <a:extLst>
              <a:ext uri="{FF2B5EF4-FFF2-40B4-BE49-F238E27FC236}">
                <a16:creationId xmlns:a16="http://schemas.microsoft.com/office/drawing/2014/main" id="{9E9ABCC8-6FD8-0814-4A92-51225D919C03}"/>
              </a:ext>
            </a:extLst>
          </p:cNvPr>
          <p:cNvCxnSpPr/>
          <p:nvPr/>
        </p:nvCxnSpPr>
        <p:spPr>
          <a:xfrm>
            <a:off x="4508700" y="5797811"/>
            <a:ext cx="29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6" name="ตัวเชื่อมต่อตรง 1025">
            <a:extLst>
              <a:ext uri="{FF2B5EF4-FFF2-40B4-BE49-F238E27FC236}">
                <a16:creationId xmlns:a16="http://schemas.microsoft.com/office/drawing/2014/main" id="{D0C20FCA-E025-CB49-1556-3A75F46E20F2}"/>
              </a:ext>
            </a:extLst>
          </p:cNvPr>
          <p:cNvCxnSpPr/>
          <p:nvPr/>
        </p:nvCxnSpPr>
        <p:spPr>
          <a:xfrm>
            <a:off x="4505838" y="5791217"/>
            <a:ext cx="0" cy="324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ตัวเชื่อมต่อตรง 1026">
            <a:extLst>
              <a:ext uri="{FF2B5EF4-FFF2-40B4-BE49-F238E27FC236}">
                <a16:creationId xmlns:a16="http://schemas.microsoft.com/office/drawing/2014/main" id="{743868D7-CDFB-F456-1B1A-9B58987D8A20}"/>
              </a:ext>
            </a:extLst>
          </p:cNvPr>
          <p:cNvCxnSpPr/>
          <p:nvPr/>
        </p:nvCxnSpPr>
        <p:spPr>
          <a:xfrm>
            <a:off x="7471306" y="5806810"/>
            <a:ext cx="0" cy="324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สี่เหลี่ยมผืนผ้า: มุมมน 1027">
            <a:extLst>
              <a:ext uri="{FF2B5EF4-FFF2-40B4-BE49-F238E27FC236}">
                <a16:creationId xmlns:a16="http://schemas.microsoft.com/office/drawing/2014/main" id="{D07F7E63-6D2A-616E-D784-976DB95B20ED}"/>
              </a:ext>
            </a:extLst>
          </p:cNvPr>
          <p:cNvSpPr/>
          <p:nvPr/>
        </p:nvSpPr>
        <p:spPr>
          <a:xfrm>
            <a:off x="6352131" y="6125204"/>
            <a:ext cx="2366962" cy="541883"/>
          </a:xfrm>
          <a:prstGeom prst="roundRect">
            <a:avLst/>
          </a:prstGeom>
          <a:solidFill>
            <a:srgbClr val="CC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ลูกจ้าง (4 ตรา) </a:t>
            </a:r>
          </a:p>
        </p:txBody>
      </p:sp>
      <p:cxnSp>
        <p:nvCxnSpPr>
          <p:cNvPr id="38" name="ตัวเชื่อมต่อตรง 37">
            <a:extLst>
              <a:ext uri="{FF2B5EF4-FFF2-40B4-BE49-F238E27FC236}">
                <a16:creationId xmlns:a16="http://schemas.microsoft.com/office/drawing/2014/main" id="{56D50846-4B94-2B6B-0C12-C96B5AB6B0C3}"/>
              </a:ext>
            </a:extLst>
          </p:cNvPr>
          <p:cNvCxnSpPr>
            <a:cxnSpLocks/>
          </p:cNvCxnSpPr>
          <p:nvPr/>
        </p:nvCxnSpPr>
        <p:spPr>
          <a:xfrm>
            <a:off x="3482570" y="4439124"/>
            <a:ext cx="0" cy="3045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ตัวเชื่อมต่อตรง 38">
            <a:extLst>
              <a:ext uri="{FF2B5EF4-FFF2-40B4-BE49-F238E27FC236}">
                <a16:creationId xmlns:a16="http://schemas.microsoft.com/office/drawing/2014/main" id="{E64347B7-14C6-7656-87F0-55DA86CC1EF5}"/>
              </a:ext>
            </a:extLst>
          </p:cNvPr>
          <p:cNvCxnSpPr>
            <a:cxnSpLocks/>
          </p:cNvCxnSpPr>
          <p:nvPr/>
        </p:nvCxnSpPr>
        <p:spPr>
          <a:xfrm>
            <a:off x="1929014" y="4430497"/>
            <a:ext cx="0" cy="3045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ตัวเชื่อมต่อตรง 40">
            <a:extLst>
              <a:ext uri="{FF2B5EF4-FFF2-40B4-BE49-F238E27FC236}">
                <a16:creationId xmlns:a16="http://schemas.microsoft.com/office/drawing/2014/main" id="{5284BE11-BD2B-C2EB-2D5B-C4BC505B1145}"/>
              </a:ext>
            </a:extLst>
          </p:cNvPr>
          <p:cNvCxnSpPr>
            <a:cxnSpLocks/>
          </p:cNvCxnSpPr>
          <p:nvPr/>
        </p:nvCxnSpPr>
        <p:spPr>
          <a:xfrm>
            <a:off x="10339548" y="5048724"/>
            <a:ext cx="0" cy="3045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ตัวเชื่อมต่อตรง 41">
            <a:extLst>
              <a:ext uri="{FF2B5EF4-FFF2-40B4-BE49-F238E27FC236}">
                <a16:creationId xmlns:a16="http://schemas.microsoft.com/office/drawing/2014/main" id="{87711F90-3133-24D2-6C2D-825580C92284}"/>
              </a:ext>
            </a:extLst>
          </p:cNvPr>
          <p:cNvCxnSpPr>
            <a:cxnSpLocks/>
          </p:cNvCxnSpPr>
          <p:nvPr/>
        </p:nvCxnSpPr>
        <p:spPr>
          <a:xfrm>
            <a:off x="5065338" y="4430497"/>
            <a:ext cx="0" cy="3045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ตัวเชื่อมต่อตรง 42">
            <a:extLst>
              <a:ext uri="{FF2B5EF4-FFF2-40B4-BE49-F238E27FC236}">
                <a16:creationId xmlns:a16="http://schemas.microsoft.com/office/drawing/2014/main" id="{94395115-3DCC-A958-4889-720884989EDB}"/>
              </a:ext>
            </a:extLst>
          </p:cNvPr>
          <p:cNvCxnSpPr>
            <a:cxnSpLocks/>
          </p:cNvCxnSpPr>
          <p:nvPr/>
        </p:nvCxnSpPr>
        <p:spPr>
          <a:xfrm>
            <a:off x="6802605" y="4439124"/>
            <a:ext cx="0" cy="3045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ตัวเชื่อมต่อตรง 43">
            <a:extLst>
              <a:ext uri="{FF2B5EF4-FFF2-40B4-BE49-F238E27FC236}">
                <a16:creationId xmlns:a16="http://schemas.microsoft.com/office/drawing/2014/main" id="{6B72DFDE-E123-597F-3D07-7CD7F73A784A}"/>
              </a:ext>
            </a:extLst>
          </p:cNvPr>
          <p:cNvCxnSpPr>
            <a:cxnSpLocks/>
          </p:cNvCxnSpPr>
          <p:nvPr/>
        </p:nvCxnSpPr>
        <p:spPr>
          <a:xfrm>
            <a:off x="8251016" y="4430497"/>
            <a:ext cx="0" cy="3045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87D4C5BF-7F4C-B1A0-FD9C-8D38AACF2EA0}"/>
              </a:ext>
            </a:extLst>
          </p:cNvPr>
          <p:cNvSpPr/>
          <p:nvPr/>
        </p:nvSpPr>
        <p:spPr>
          <a:xfrm>
            <a:off x="1246065" y="4679375"/>
            <a:ext cx="1393746" cy="888337"/>
          </a:xfrm>
          <a:prstGeom prst="roundRect">
            <a:avLst/>
          </a:prstGeom>
          <a:solidFill>
            <a:srgbClr val="0909F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กลุ่ม</a:t>
            </a:r>
          </a:p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บริหารงานบุคคล</a:t>
            </a:r>
          </a:p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 (5 อัตรา) </a:t>
            </a:r>
          </a:p>
        </p:txBody>
      </p:sp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AD01EFC1-B842-EC9B-707B-8564A9D8A240}"/>
              </a:ext>
            </a:extLst>
          </p:cNvPr>
          <p:cNvSpPr/>
          <p:nvPr/>
        </p:nvSpPr>
        <p:spPr>
          <a:xfrm>
            <a:off x="2776923" y="4685123"/>
            <a:ext cx="1393746" cy="869375"/>
          </a:xfrm>
          <a:prstGeom prst="roundRect">
            <a:avLst/>
          </a:prstGeom>
          <a:solidFill>
            <a:srgbClr val="FF66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กลุ่ม</a:t>
            </a:r>
          </a:p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นโยบายและแผน</a:t>
            </a:r>
          </a:p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 (3 อัตรา) </a:t>
            </a:r>
          </a:p>
        </p:txBody>
      </p:sp>
      <p:sp>
        <p:nvSpPr>
          <p:cNvPr id="7" name="สี่เหลี่ยมผืนผ้า: มุมมน 6">
            <a:extLst>
              <a:ext uri="{FF2B5EF4-FFF2-40B4-BE49-F238E27FC236}">
                <a16:creationId xmlns:a16="http://schemas.microsoft.com/office/drawing/2014/main" id="{7E2673A4-2276-F139-4564-F0069724554B}"/>
              </a:ext>
            </a:extLst>
          </p:cNvPr>
          <p:cNvSpPr/>
          <p:nvPr/>
        </p:nvSpPr>
        <p:spPr>
          <a:xfrm>
            <a:off x="6116847" y="4679376"/>
            <a:ext cx="1347484" cy="869536"/>
          </a:xfrm>
          <a:prstGeom prst="roundRect">
            <a:avLst/>
          </a:prstGeom>
          <a:solidFill>
            <a:srgbClr val="CC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กลุ่ม</a:t>
            </a:r>
          </a:p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พัฒนาการศึกษา </a:t>
            </a:r>
          </a:p>
          <a:p>
            <a:pPr algn="ctr" rtl="0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(4 อัตรา) </a:t>
            </a:r>
          </a:p>
        </p:txBody>
      </p:sp>
      <p:sp>
        <p:nvSpPr>
          <p:cNvPr id="10" name="สี่เหลี่ยมผืนผ้า: มุมมน 9">
            <a:extLst>
              <a:ext uri="{FF2B5EF4-FFF2-40B4-BE49-F238E27FC236}">
                <a16:creationId xmlns:a16="http://schemas.microsoft.com/office/drawing/2014/main" id="{657296B1-7207-4172-7935-D05DFDD94E4D}"/>
              </a:ext>
            </a:extLst>
          </p:cNvPr>
          <p:cNvSpPr/>
          <p:nvPr/>
        </p:nvSpPr>
        <p:spPr>
          <a:xfrm>
            <a:off x="7602702" y="4679376"/>
            <a:ext cx="1279080" cy="869536"/>
          </a:xfrm>
          <a:prstGeom prst="round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1600" b="1" dirty="0">
                <a:latin typeface="KodchiangUPC" panose="02020603050405020304" pitchFamily="18" charset="-34"/>
                <a:cs typeface="KodchiangUPC" panose="02020603050405020304" pitchFamily="18" charset="-34"/>
              </a:rPr>
              <a:t>กลุ่มนิเทศ ติดตาม </a:t>
            </a:r>
          </a:p>
          <a:p>
            <a:pPr algn="ctr" rtl="0"/>
            <a:r>
              <a:rPr lang="th-TH" sz="1600" b="1" dirty="0">
                <a:latin typeface="KodchiangUPC" panose="02020603050405020304" pitchFamily="18" charset="-34"/>
                <a:cs typeface="KodchiangUPC" panose="02020603050405020304" pitchFamily="18" charset="-34"/>
              </a:rPr>
              <a:t>และประเมินผล</a:t>
            </a:r>
            <a:r>
              <a:rPr lang="th-TH" sz="1600" b="1" dirty="0">
                <a:effectLst/>
                <a:latin typeface="KodchiangUPC" panose="02020603050405020304" pitchFamily="18" charset="-34"/>
                <a:cs typeface="KodchiangUPC" panose="02020603050405020304" pitchFamily="18" charset="-34"/>
              </a:rPr>
              <a:t> </a:t>
            </a:r>
          </a:p>
          <a:p>
            <a:pPr algn="ctr" rtl="0"/>
            <a:r>
              <a:rPr lang="th-TH" sz="1600" b="1" dirty="0">
                <a:effectLst/>
                <a:latin typeface="KodchiangUPC" panose="02020603050405020304" pitchFamily="18" charset="-34"/>
                <a:cs typeface="KodchiangUPC" panose="02020603050405020304" pitchFamily="18" charset="-34"/>
              </a:rPr>
              <a:t>(8 อัตรา) </a:t>
            </a:r>
          </a:p>
        </p:txBody>
      </p:sp>
      <p:sp>
        <p:nvSpPr>
          <p:cNvPr id="12" name="สี่เหลี่ยมผืนผ้า: มุมมน 11">
            <a:extLst>
              <a:ext uri="{FF2B5EF4-FFF2-40B4-BE49-F238E27FC236}">
                <a16:creationId xmlns:a16="http://schemas.microsoft.com/office/drawing/2014/main" id="{079BD593-388C-BB3D-883B-AD27021BB213}"/>
              </a:ext>
            </a:extLst>
          </p:cNvPr>
          <p:cNvSpPr/>
          <p:nvPr/>
        </p:nvSpPr>
        <p:spPr>
          <a:xfrm>
            <a:off x="4298286" y="4679375"/>
            <a:ext cx="1534104" cy="871770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1600" b="1" dirty="0">
                <a:latin typeface="KodchiangUPC" panose="02020603050405020304" pitchFamily="18" charset="-34"/>
                <a:cs typeface="KodchiangUPC" panose="02020603050405020304" pitchFamily="18" charset="-34"/>
              </a:rPr>
              <a:t>กลุ่ม</a:t>
            </a:r>
          </a:p>
          <a:p>
            <a:pPr algn="ctr" rtl="0"/>
            <a:r>
              <a:rPr lang="th-TH" sz="1600" b="1" dirty="0">
                <a:latin typeface="KodchiangUPC" panose="02020603050405020304" pitchFamily="18" charset="-34"/>
                <a:cs typeface="KodchiangUPC" panose="02020603050405020304" pitchFamily="18" charset="-34"/>
              </a:rPr>
              <a:t>ส่งเสริมการศึกษาเอกชน</a:t>
            </a:r>
            <a:r>
              <a:rPr lang="th-TH" sz="1600" b="1" dirty="0">
                <a:effectLst/>
                <a:latin typeface="KodchiangUPC" panose="02020603050405020304" pitchFamily="18" charset="-34"/>
                <a:cs typeface="KodchiangUPC" panose="02020603050405020304" pitchFamily="18" charset="-34"/>
              </a:rPr>
              <a:t> </a:t>
            </a:r>
          </a:p>
          <a:p>
            <a:pPr algn="ctr" rtl="0"/>
            <a:r>
              <a:rPr lang="th-TH" sz="1600" b="1" dirty="0">
                <a:effectLst/>
                <a:latin typeface="KodchiangUPC" panose="02020603050405020304" pitchFamily="18" charset="-34"/>
                <a:cs typeface="KodchiangUPC" panose="02020603050405020304" pitchFamily="18" charset="-34"/>
              </a:rPr>
              <a:t>(</a:t>
            </a:r>
            <a:r>
              <a:rPr lang="th-TH" sz="1600" b="1" dirty="0">
                <a:latin typeface="KodchiangUPC" panose="02020603050405020304" pitchFamily="18" charset="-34"/>
                <a:cs typeface="KodchiangUPC" panose="02020603050405020304" pitchFamily="18" charset="-34"/>
              </a:rPr>
              <a:t>5</a:t>
            </a:r>
            <a:r>
              <a:rPr lang="th-TH" sz="1600" b="1" dirty="0">
                <a:effectLst/>
                <a:latin typeface="KodchiangUPC" panose="02020603050405020304" pitchFamily="18" charset="-34"/>
                <a:cs typeface="KodchiangUPC" panose="02020603050405020304" pitchFamily="18" charset="-34"/>
              </a:rPr>
              <a:t> </a:t>
            </a:r>
            <a:r>
              <a:rPr lang="th-TH" sz="1600" b="1" dirty="0">
                <a:latin typeface="KodchiangUPC" panose="02020603050405020304" pitchFamily="18" charset="-34"/>
                <a:cs typeface="KodchiangUPC" panose="02020603050405020304" pitchFamily="18" charset="-34"/>
              </a:rPr>
              <a:t>อัตรา</a:t>
            </a:r>
            <a:r>
              <a:rPr lang="th-TH" sz="1600" b="1" dirty="0">
                <a:effectLst/>
                <a:latin typeface="KodchiangUPC" panose="02020603050405020304" pitchFamily="18" charset="-34"/>
                <a:cs typeface="KodchiangUPC" panose="02020603050405020304" pitchFamily="18" charset="-34"/>
              </a:rPr>
              <a:t>) </a:t>
            </a:r>
          </a:p>
        </p:txBody>
      </p:sp>
      <p:sp>
        <p:nvSpPr>
          <p:cNvPr id="13" name="สี่เหลี่ยมผืนผ้า: มุมมน 12">
            <a:extLst>
              <a:ext uri="{FF2B5EF4-FFF2-40B4-BE49-F238E27FC236}">
                <a16:creationId xmlns:a16="http://schemas.microsoft.com/office/drawing/2014/main" id="{8E999883-1F8A-EB8F-F5D6-B2D1678CCC2E}"/>
              </a:ext>
            </a:extLst>
          </p:cNvPr>
          <p:cNvSpPr/>
          <p:nvPr/>
        </p:nvSpPr>
        <p:spPr>
          <a:xfrm>
            <a:off x="9021785" y="4679376"/>
            <a:ext cx="1390855" cy="86953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กลุ่มลูกเสือ ยุวกาชาด และกิจการนักเรียน </a:t>
            </a:r>
          </a:p>
          <a:p>
            <a:pPr algn="ctr" rtl="0"/>
            <a:r>
              <a:rPr lang="th-TH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(2 อัตรา) </a:t>
            </a:r>
          </a:p>
        </p:txBody>
      </p:sp>
      <p:sp>
        <p:nvSpPr>
          <p:cNvPr id="2" name="สี่เหลี่ยมผืนผ้า: มุมมน 1">
            <a:extLst>
              <a:ext uri="{FF2B5EF4-FFF2-40B4-BE49-F238E27FC236}">
                <a16:creationId xmlns:a16="http://schemas.microsoft.com/office/drawing/2014/main" id="{0085BF47-B251-2713-2F25-F9DE210FFE49}"/>
              </a:ext>
            </a:extLst>
          </p:cNvPr>
          <p:cNvSpPr/>
          <p:nvPr/>
        </p:nvSpPr>
        <p:spPr>
          <a:xfrm>
            <a:off x="4309041" y="2743456"/>
            <a:ext cx="3293661" cy="656705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ศึกษาธิการจังหวัด (1อัตรา) </a:t>
            </a:r>
          </a:p>
        </p:txBody>
      </p:sp>
      <p:cxnSp>
        <p:nvCxnSpPr>
          <p:cNvPr id="51" name="ตัวเชื่อมต่อตรง 50">
            <a:extLst>
              <a:ext uri="{FF2B5EF4-FFF2-40B4-BE49-F238E27FC236}">
                <a16:creationId xmlns:a16="http://schemas.microsoft.com/office/drawing/2014/main" id="{73E47EF2-9C5B-CAB2-714F-784C197F5E71}"/>
              </a:ext>
            </a:extLst>
          </p:cNvPr>
          <p:cNvCxnSpPr/>
          <p:nvPr/>
        </p:nvCxnSpPr>
        <p:spPr>
          <a:xfrm>
            <a:off x="3639062" y="1883334"/>
            <a:ext cx="23636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สี่เหลี่ยมผืนผ้า: มุมมน 47">
            <a:extLst>
              <a:ext uri="{FF2B5EF4-FFF2-40B4-BE49-F238E27FC236}">
                <a16:creationId xmlns:a16="http://schemas.microsoft.com/office/drawing/2014/main" id="{1E905EE8-AEF3-53DA-A0A2-3D01DEDEFFCE}"/>
              </a:ext>
            </a:extLst>
          </p:cNvPr>
          <p:cNvSpPr/>
          <p:nvPr/>
        </p:nvSpPr>
        <p:spPr>
          <a:xfrm>
            <a:off x="375232" y="1619339"/>
            <a:ext cx="3579776" cy="504746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คณะกรรมการศึกษาธิการจังหวัดเลย</a:t>
            </a:r>
          </a:p>
        </p:txBody>
      </p:sp>
      <p:sp>
        <p:nvSpPr>
          <p:cNvPr id="50" name="สี่เหลี่ยมผืนผ้า: มุมมน 49">
            <a:extLst>
              <a:ext uri="{FF2B5EF4-FFF2-40B4-BE49-F238E27FC236}">
                <a16:creationId xmlns:a16="http://schemas.microsoft.com/office/drawing/2014/main" id="{35CE6DAA-A714-4B3C-9120-67A6B3365A58}"/>
              </a:ext>
            </a:extLst>
          </p:cNvPr>
          <p:cNvSpPr/>
          <p:nvPr/>
        </p:nvSpPr>
        <p:spPr>
          <a:xfrm>
            <a:off x="375232" y="2210831"/>
            <a:ext cx="3579776" cy="516790"/>
          </a:xfrm>
          <a:prstGeom prst="round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b="1" dirty="0">
                <a:effectLst/>
                <a:latin typeface="KodchiangUPC" panose="02020603050405020304" pitchFamily="18" charset="-34"/>
                <a:cs typeface="KodchiangUPC" panose="02020603050405020304" pitchFamily="18" charset="-34"/>
              </a:rPr>
              <a:t>คณะอนุกรรมการบริหารราชการเชิงยุทธศาสตร์ </a:t>
            </a:r>
          </a:p>
        </p:txBody>
      </p:sp>
      <p:cxnSp>
        <p:nvCxnSpPr>
          <p:cNvPr id="54" name="ตัวเชื่อมต่อตรง 53">
            <a:extLst>
              <a:ext uri="{FF2B5EF4-FFF2-40B4-BE49-F238E27FC236}">
                <a16:creationId xmlns:a16="http://schemas.microsoft.com/office/drawing/2014/main" id="{1DD2E9F0-9552-13E4-B3B0-053E5E7EF32E}"/>
              </a:ext>
            </a:extLst>
          </p:cNvPr>
          <p:cNvCxnSpPr>
            <a:cxnSpLocks/>
          </p:cNvCxnSpPr>
          <p:nvPr/>
        </p:nvCxnSpPr>
        <p:spPr>
          <a:xfrm flipV="1">
            <a:off x="6002700" y="4227339"/>
            <a:ext cx="5273367" cy="410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ตัวเชื่อมต่อตรง 55">
            <a:extLst>
              <a:ext uri="{FF2B5EF4-FFF2-40B4-BE49-F238E27FC236}">
                <a16:creationId xmlns:a16="http://schemas.microsoft.com/office/drawing/2014/main" id="{6B7141FB-C11F-0A3F-4F59-0584DFA85908}"/>
              </a:ext>
            </a:extLst>
          </p:cNvPr>
          <p:cNvCxnSpPr>
            <a:cxnSpLocks/>
          </p:cNvCxnSpPr>
          <p:nvPr/>
        </p:nvCxnSpPr>
        <p:spPr>
          <a:xfrm>
            <a:off x="11276067" y="4217611"/>
            <a:ext cx="0" cy="5076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สี่เหลี่ยมผืนผ้า: มุมมน 59">
            <a:extLst>
              <a:ext uri="{FF2B5EF4-FFF2-40B4-BE49-F238E27FC236}">
                <a16:creationId xmlns:a16="http://schemas.microsoft.com/office/drawing/2014/main" id="{8F9DE967-D6D8-6E3C-AE8B-53F20FEAC075}"/>
              </a:ext>
            </a:extLst>
          </p:cNvPr>
          <p:cNvSpPr/>
          <p:nvPr/>
        </p:nvSpPr>
        <p:spPr>
          <a:xfrm>
            <a:off x="4279672" y="1113600"/>
            <a:ext cx="3469133" cy="65670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สำนักงานศึกษาธิการจังหวัดเลย</a:t>
            </a:r>
          </a:p>
        </p:txBody>
      </p:sp>
    </p:spTree>
    <p:extLst>
      <p:ext uri="{BB962C8B-B14F-4D97-AF65-F5344CB8AC3E}">
        <p14:creationId xmlns:p14="http://schemas.microsoft.com/office/powerpoint/2010/main" val="39198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FF501519-D04D-5B06-67CE-523113B99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EF5C6363-A92B-AC5F-A025-A02CADADAE12}"/>
              </a:ext>
            </a:extLst>
          </p:cNvPr>
          <p:cNvSpPr txBox="1"/>
          <p:nvPr/>
        </p:nvSpPr>
        <p:spPr>
          <a:xfrm>
            <a:off x="1412080" y="1234559"/>
            <a:ext cx="9586913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000" b="1" i="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หน้าที่กลุ่มนิเทศ ติดตาม และประเมินผล</a:t>
            </a:r>
          </a:p>
          <a:p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(1) ขับเคลื่อน ประสานงาน เร่งรัด กำกับ ติดตาม ตรวจสอบ และประเมินผลการบริหารการจัดการศึกษาของหน่วยงานการศึกษาในสังกัดกระทรวงศึกษาธิการในพื้นที่รับผิดชอบ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(2) ส่งเสริม สนับสนุน วิจัย และดำเนินการเกี่ยวกับงานด้านวิซาการ การนิเทศและแนะแนวการศึกษาทุกระดับและทุกประเภท รวมทั้งติดตามและประเมินผลระบบบริหารและการจัดการศึกษา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(3) ประสานและสนับสนุนการตรวจราชการของผู้ตรวจราชการกระทรวงศึกษาธิการ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(4) ศึกษา วิเคราะห์ข้อมูลสารสนเทศ เพื่อสนับสนุนการตรวจราซการ จัดทำแผนการรองรับการตรวจราชการและดำเนินการเกี่ยวกับ              การตรวจราชการของผู้ตรวจราชการกระทรวงในการตรวจราชการ ติดตาม และประมินผลตามนโยบายและแผนการตรวจราชการของกระทรวง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(5) ส่งเสริม วิจัย และพัฒนาหลักสูตร การจัดการเรียนการสอน กระบวนการเรียนรู้ แหล่งเรียนรู้ และสื่อการเรียนรู้ต่างๆ ที่เกี่ยวข้องกับการสร้างเสริมคุณภาพชีวิตที่เป็นมิตรกับสิ่งแวดล้อม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(6) กำกับ ติดตาม ประเมินผล นิทศ และรายงานผลตามนโยบายการตรวจราชการและติดตามประเมินผลการปฏิบัติงานของส่วนราชการหรือหน่วยงานและสถานศึกษาในสังกัดกระทรวงศึกษาธิการและหน่วยงานที่เกี่ยวข้องในระดับจังหวัดให้เป็นไปตามนโยบายของกระทรวงศึกษาธิการและยุทธศาสตร์ชาติ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(7) บูรณาการ การติดตาม ตรวจสอบ ประเมินผล และนิเทศการศึกษาร่วมกับหน่วยงานที่เกี่ยวข้องในระดับจังหวัด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(8) จัดทำกรอบการประเมินผลการปฏิบัติงานและกำหนดตัวชี้วัดการดำเนินงานในลักษณะตัวชี้วัดร่วมการนิเทศการศึกษาของส่วนราชการหรือหน่วยงาน และสถานศึกษาในสังกัดกระทรวงศึกษาธิการในจังหวัด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(9) ขับเคลื่อนระบบการประกันคุณภาพการศึกษา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(10) ปฏิบัติงานร่วมกับหรือสนับสนุนการปฏิบัติงานของหน่วยงานอื่นที่เกี่ยวข้องหรือที่ได้รับมอบหมาย</a:t>
            </a:r>
            <a:endParaRPr lang="th-TH" sz="1600" b="1" i="0" dirty="0">
              <a:solidFill>
                <a:srgbClr val="22222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87FF44DB-F899-1A15-E518-59D2BFA9E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462" b="49519" l="34375" r="71719"/>
                    </a14:imgEffect>
                  </a14:imgLayer>
                </a14:imgProps>
              </a:ext>
            </a:extLst>
          </a:blip>
          <a:srcRect l="34844" t="40336" r="28828" b="51154"/>
          <a:stretch/>
        </p:blipFill>
        <p:spPr>
          <a:xfrm>
            <a:off x="3914775" y="196810"/>
            <a:ext cx="4429125" cy="56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04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FF501519-D04D-5B06-67CE-523113B99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EF5C6363-A92B-AC5F-A025-A02CADADAE12}"/>
              </a:ext>
            </a:extLst>
          </p:cNvPr>
          <p:cNvSpPr txBox="1"/>
          <p:nvPr/>
        </p:nvSpPr>
        <p:spPr>
          <a:xfrm>
            <a:off x="1412080" y="1234559"/>
            <a:ext cx="9586913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000" b="1" i="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หน้าที่กลุ่มส่งเสริมการศึกษาเอกชน</a:t>
            </a:r>
          </a:p>
          <a:p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7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(1) ส่งเสริม สนับสนุน ดำเนินการเกี่ยวกับการบริหารจัดการ การบริหารงานบุคคล และพัฒนาครูและบุคลากร                      ในสถานศึกษาเอกชน</a:t>
            </a:r>
            <a:b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7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(2) ประสาน ส่งเสริม สนับสนุน และดำเนินการวิจัยและพัฒนาเพื่อสร้างองค์ความรู้และนวัตกรรมการศึกษาเอกชน</a:t>
            </a:r>
            <a:b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7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(3) ส่งเสริม สนับสนุน และดำเนินการเกี่ยวกับการจัดตั้ง ขยาย ย้าย โอน ยุบ รวม เลิก เพิกถอน ควบคุมเปลี่ยนแปลงกิจการ              ของสถานศึกษาเอกชนตามพระราชบัญญัติโรงเรียนเอกชน พ.ศ. ๒๕๕๐ และกฎหมายที่เกี่ยวข้อง</a:t>
            </a:r>
            <a:b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7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(4) กำกับ ติดตาม และดำเนินการเกี่ยวกับการเปลี่ยนแปลงรายละเอียดกิจการของโรงเรียน ประกอบด้วย หลักสูตร คณะกรรมการบริหารโรงเรียน การครอบครองที่ดิน และสวัสดิการครูโรงเรียนเอกชน</a:t>
            </a:r>
            <a:b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7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(5) ประสาน ส่งเสริม ติดตาม ตรวจสอบ และจัดทำข้อมูลการเบิกจ่ายเงินอุดหนุน เงินกองทุนสงเคราะห์และสวัสดิการของสถานศึกษาเอกชน ประเภทสามัญศึกษา</a:t>
            </a:r>
            <a:b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7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(6) ประสาน ส่งเสริม ตรวจสอบ และจัดทำข้อมูลสารสนเทศการศึกษาของสถานศึกษาเอกชนในจังหวัดและบริหารจัดการ                  โดยใช้ระบบดิจิทัลเพื่อประโยชน์ของผู้รับบริการ</a:t>
            </a:r>
            <a:b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7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(7) ดำเนินการเกี่ยวกับงานเลขานุการคณะกรรมการประสานและส่งเสริมการศึกษาเอกชน (ปส.กช.) ในระดับจังหวัด                 ที่เป็นไปตามอำนาจหน้าที่ของ ปส.กช. โรงเรียนเอกชนในระบบ และ ปส.กช. โรงเรียนเอกชนนอกระบบตามที่สำนักงานคณะกรรมการส่งเสริมการศึกษาเอกชนมอบหมาย</a:t>
            </a:r>
            <a:b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7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(8) ส่งเสริม สนับสนุนกิจกรรมการพัฒนาการศึกษาของสถานศึกษาเอกชน</a:t>
            </a:r>
            <a:b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7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7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(9) ปฏิบัติงานร่วมกับหรือสนับสนุนการปฏิบัติงานของหน่วยงานอื่นที่เกี่ยวข้องหรือที่ได้รับมอบหมาย</a:t>
            </a:r>
            <a:endParaRPr lang="th-TH" sz="1700" b="1" i="0" dirty="0">
              <a:solidFill>
                <a:srgbClr val="22222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87FF44DB-F899-1A15-E518-59D2BFA9E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462" b="49519" l="34375" r="71719"/>
                    </a14:imgEffect>
                  </a14:imgLayer>
                </a14:imgProps>
              </a:ext>
            </a:extLst>
          </a:blip>
          <a:srcRect l="34844" t="40336" r="28828" b="51154"/>
          <a:stretch/>
        </p:blipFill>
        <p:spPr>
          <a:xfrm>
            <a:off x="3914775" y="196810"/>
            <a:ext cx="4429125" cy="56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41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FF501519-D04D-5B06-67CE-523113B99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EF5C6363-A92B-AC5F-A025-A02CADADAE12}"/>
              </a:ext>
            </a:extLst>
          </p:cNvPr>
          <p:cNvSpPr txBox="1"/>
          <p:nvPr/>
        </p:nvSpPr>
        <p:spPr>
          <a:xfrm>
            <a:off x="1412080" y="1234559"/>
            <a:ext cx="958691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000" b="1" i="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หน้าที่กลุ่มลูกเสือ ยุวกาชาด และกิจการนักเรียน</a:t>
            </a:r>
          </a:p>
          <a:p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(1) ส่งเสริม สนับสนุน ประสานงาน และดำเนินการกิจการลูกเสือ ยุวกาขาด และกิจการนักเรียน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(2) ส่งเสริม สนับสนุน ศึกษา วิเคราะห์ วิจัย เพื่อการพัฒนานักเรียน นักศึกษา โดยผ่านกระบวนการลูกเสือและยุวกาชาด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(3) ส่งเสริมการป้องกัน แก้ไข และคุ้มครองความประพฤตินักเรียน นักศึกษา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(4) ส่งเสริม สนับสนุน และประสานงานการดำเนินการเกี่ยวกับการคุ้มครองสิทธิของนักเรียน นักศึกษา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(5) ส่งเสริม สนับสนุน การน้อมนำพระบรมราโชบายด้านการศึกษา พระราชปณิธาน พระราชกระแสด้านการศึกษา              และโครงการอันเนื่องมาจากพระราชดำริที่เกี่ยวกับการศึกษา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(6) ส่งเสริม สนับสนุน การจัดการศึกษาเพื่อเสริมสร้างความมั่นคงของสถาบันหลักของชาติ และความปรองดองสมานฉันท์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(7) สร้างจิตสำนึกรักษ์สิ่งแวดล้อม มีคุณธรรมจริยธรรม และนำแนวคิดตามหลักปรัชญาของเศรษฐกิจพอเพียงสู่การปฏิบัติในการดำเนินชีวิต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(8) ปฏิบัติงานร่วมกับหรือสนับสนุนการปฏิบัติงานของหน่วยงานอื่นที่เกี่ยวข้องหรือที่ได้รับมอบหมาย</a:t>
            </a:r>
            <a:endParaRPr lang="th-TH" b="1" i="0" dirty="0">
              <a:solidFill>
                <a:srgbClr val="22222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87FF44DB-F899-1A15-E518-59D2BFA9E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462" b="49519" l="34375" r="71719"/>
                    </a14:imgEffect>
                  </a14:imgLayer>
                </a14:imgProps>
              </a:ext>
            </a:extLst>
          </a:blip>
          <a:srcRect l="34844" t="40336" r="28828" b="51154"/>
          <a:stretch/>
        </p:blipFill>
        <p:spPr>
          <a:xfrm>
            <a:off x="3914775" y="196810"/>
            <a:ext cx="4429125" cy="56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55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FF501519-D04D-5B06-67CE-523113B99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EF5C6363-A92B-AC5F-A025-A02CADADAE12}"/>
              </a:ext>
            </a:extLst>
          </p:cNvPr>
          <p:cNvSpPr txBox="1"/>
          <p:nvPr/>
        </p:nvSpPr>
        <p:spPr>
          <a:xfrm>
            <a:off x="1412080" y="1234559"/>
            <a:ext cx="958691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000" b="1" i="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หน้าที่หน่วยตรวจสอบภายใน</a:t>
            </a:r>
          </a:p>
          <a:p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 (1) รับผิดชอบงานธุรการของคณะอนุกรรมการเกี่ยวกับการพัฒนาการศึกษา รวมทั้งปฏิบัติงานราชการที่เป็นไปตามอำนาจและหน้าที่                 ของ </a:t>
            </a:r>
            <a:r>
              <a:rPr lang="th-TH" sz="1600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และตามที่ </a:t>
            </a:r>
            <a:r>
              <a:rPr lang="th-TH" sz="1600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มอบหมาย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(2) ดำเนินการเกี่ยวกับการจัดตั้ง ยุบ รวม เลิก เปลี่ยนชื่อ และโอนสถานศึกษาขั้นพื้นฐาน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(3) พัฒนาข้อมูล สถิติและสารสนเทศทางการศึกษาที่ครอบคลุม ถูกต้องและเป็นปัจจุบัน ด้วยเทคโนโลยีดิจิทัลเพื่อเป็นข้อมูลการพัฒนา และแก้ปัญหาการจัดการศึกษาในระดับจังหวัด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(4) ประสาน ส่งเสริม สนับสนุนกิจกรรมพัฒนาผู้เรียนทุกช่วงวัย การจัดการศึกษาเพื่อคนพิการผู้ด้อยโอกาสและผู้มีความสามารถพิเศษ และการบริหารและการจัดการศึกษาขององค์กรปกครองส่วนท้องถิ่น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(5) ส่งเสริม สนับสนุน และบูรณาการการจัดการศึกษาของบุคคล ครอบครัว องค์กร ชุมชน องค์กรเอกชน องค์กรวิชาชีพ สถาบันศาสนา สถานประกอบการและสถาบันสังคมอื่นที่จัดการศึกษา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(6) ประสาน ส่งเสริม สนับสนุน และดำเนินการวิจัยและพัฒนาเพื่อสร</a:t>
            </a:r>
            <a:r>
              <a:rPr lang="th-TH" sz="1600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้ง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องค์ความรู้และนวัตกรรมการศึกษา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(7) ส่งเสริม สนับสนุน พัฒนากิจกรรมการศึกษา ทุนการศึกษา สถานศึกษาปลอดภัย เพื่อการพัฒนาผู้เรียนครู และบุคลากรทางการศึกษา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(8) จัดระบบการประสาน สนับสนุน ช่วยเหลือ และการรายงานเหตุภัยพิบัติและภาวะวิกฤตทางการศึกษาในระดับจังหวัด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(9) ส่งเสริม สนับสนุนและดำเนินการเกี่ยวกับการป้องกันและแก้ไขปัญหายาเสพติดในสถานศึกษา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(10) ส่งเสริมและประสานงานการศาสนา ศิลปะ วัฒนธรรม และการกีฬาเพื่อการศึกษา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(11) ส่งเสริม และพัฒนาการจัดการศึกษาเฉพาะกิจ เฉพาะกลุ่ม และเฉพาะพื้นที่</a:t>
            </a:r>
            <a:b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(12) ปฏิบัติงานร่วมกับหรือสนับสนุนการปฏิบัติงานของหน่วยงานอื่นที่เกี่ยวข้องหรือที่ได้รับมอบหมาย</a:t>
            </a:r>
            <a:endParaRPr lang="th-TH" sz="1600" b="1" i="0" dirty="0">
              <a:solidFill>
                <a:srgbClr val="22222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87FF44DB-F899-1A15-E518-59D2BFA9E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462" b="49519" l="34375" r="71719"/>
                    </a14:imgEffect>
                  </a14:imgLayer>
                </a14:imgProps>
              </a:ext>
            </a:extLst>
          </a:blip>
          <a:srcRect l="34844" t="40336" r="28828" b="51154"/>
          <a:stretch/>
        </p:blipFill>
        <p:spPr>
          <a:xfrm>
            <a:off x="3914775" y="196810"/>
            <a:ext cx="4429125" cy="56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47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ภูกระดึง จังหวัดเลย ปฐมบทแห่งการผจญภัย">
            <a:extLst>
              <a:ext uri="{FF2B5EF4-FFF2-40B4-BE49-F238E27FC236}">
                <a16:creationId xmlns:a16="http://schemas.microsoft.com/office/drawing/2014/main" id="{5C58138B-98BD-D0EE-EF97-F0581BF46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66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D3BDC17B-3892-299C-DA00-5D8C48EA0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4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6F9246BE-3CDC-A4C6-9D52-8995830BC8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97630" y="1589243"/>
            <a:ext cx="3320417" cy="12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CB3399A4-98FE-DDBD-B67D-532ECF050B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96696" y="2620867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A75E7B13-2CCB-7824-B332-00E9A6422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72936" y="3626456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88478F58-EAD0-3AEC-9720-BB59D8499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96696" y="4630468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31CEBC88-08AB-69BA-EC1F-11559F64EC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510446" y="5644528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7" name="กล่องข้อความ 14346">
            <a:extLst>
              <a:ext uri="{FF2B5EF4-FFF2-40B4-BE49-F238E27FC236}">
                <a16:creationId xmlns:a16="http://schemas.microsoft.com/office/drawing/2014/main" id="{CA568F03-3ABD-B622-2B8B-7399FD325D6C}"/>
              </a:ext>
            </a:extLst>
          </p:cNvPr>
          <p:cNvSpPr txBox="1"/>
          <p:nvPr/>
        </p:nvSpPr>
        <p:spPr>
          <a:xfrm>
            <a:off x="1345227" y="1964063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นายทัศน์พล  เรืองศิริ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ผู้แทน สกร.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</a:t>
            </a:r>
          </a:p>
        </p:txBody>
      </p:sp>
      <p:pic>
        <p:nvPicPr>
          <p:cNvPr id="14348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30D586BC-44DD-57F4-C60C-BAD9B4F497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187750" y="107981"/>
            <a:ext cx="4054722" cy="148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5" name="กล่องข้อความ 14344">
            <a:extLst>
              <a:ext uri="{FF2B5EF4-FFF2-40B4-BE49-F238E27FC236}">
                <a16:creationId xmlns:a16="http://schemas.microsoft.com/office/drawing/2014/main" id="{EE3F1852-5B22-29EA-E639-C9CEBD81F88C}"/>
              </a:ext>
            </a:extLst>
          </p:cNvPr>
          <p:cNvSpPr txBox="1"/>
          <p:nvPr/>
        </p:nvSpPr>
        <p:spPr>
          <a:xfrm>
            <a:off x="1400633" y="478115"/>
            <a:ext cx="2768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2700" b="1" dirty="0">
                <a:solidFill>
                  <a:srgbClr val="3929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คณะกรรมการศึกษาธิการจังหวัดเลย</a:t>
            </a:r>
            <a:endParaRPr lang="th-TH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dchiangUPC" panose="02020603050405020304" pitchFamily="18" charset="-34"/>
              <a:cs typeface="KodchiangUPC" panose="02020603050405020304" pitchFamily="18" charset="-34"/>
            </a:endParaRPr>
          </a:p>
        </p:txBody>
      </p:sp>
      <p:pic>
        <p:nvPicPr>
          <p:cNvPr id="14349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4D7FE72C-7690-209F-2DF2-B4BE5B8B31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8447997" y="4599601"/>
            <a:ext cx="3320417" cy="12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32286506-86B7-4810-4A14-799D4C4B4703}"/>
              </a:ext>
            </a:extLst>
          </p:cNvPr>
          <p:cNvSpPr txBox="1"/>
          <p:nvPr/>
        </p:nvSpPr>
        <p:spPr>
          <a:xfrm>
            <a:off x="1658271" y="5971478"/>
            <a:ext cx="18359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16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สิบเอก มงคล  ศรนวล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ศึกษาธิการจังหวัดเลย 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กรรมการและเลขานุการ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C92F6CA-62E0-793F-3F26-B58F3E8B9B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962" b="47308" l="56250" r="67292">
                        <a14:foregroundMark x1="56198" y1="40385" x2="58542" y2="46442"/>
                        <a14:foregroundMark x1="56198" y1="40192" x2="58438" y2="46827"/>
                        <a14:foregroundMark x1="56146" y1="40000" x2="57240" y2="46250"/>
                        <a14:foregroundMark x1="57604" y1="46923" x2="59010" y2="47981"/>
                        <a14:foregroundMark x1="63021" y1="45865" x2="63021" y2="45865"/>
                        <a14:foregroundMark x1="63125" y1="46923" x2="63125" y2="46923"/>
                        <a14:backgroundMark x1="56719" y1="44327" x2="58750" y2="47981"/>
                        <a14:backgroundMark x1="56771" y1="44808" x2="58333" y2="48846"/>
                        <a14:backgroundMark x1="56406" y1="43942" x2="59375" y2="47788"/>
                        <a14:backgroundMark x1="58125" y1="47500" x2="60938" y2="48558"/>
                      </a14:backgroundRemoval>
                    </a14:imgEffect>
                  </a14:imgLayer>
                </a14:imgProps>
              </a:ext>
            </a:extLst>
          </a:blip>
          <a:srcRect l="55079" t="27175" r="32812" b="49727"/>
          <a:stretch/>
        </p:blipFill>
        <p:spPr>
          <a:xfrm>
            <a:off x="547191" y="5821422"/>
            <a:ext cx="989040" cy="1008000"/>
          </a:xfrm>
          <a:prstGeom prst="rect">
            <a:avLst/>
          </a:prstGeom>
        </p:spPr>
      </p:pic>
      <p:pic>
        <p:nvPicPr>
          <p:cNvPr id="14350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504EBD3A-DAF9-4C37-992B-72686EDB2F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569970" y="5645396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1909D31E-F160-637D-FE7A-8D7682BAEA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077" b="79519" l="55781" r="66406"/>
                    </a14:imgEffect>
                  </a14:imgLayer>
                </a14:imgProps>
              </a:ext>
            </a:extLst>
          </a:blip>
          <a:srcRect l="54679" t="57374" r="33212" b="19528"/>
          <a:stretch/>
        </p:blipFill>
        <p:spPr>
          <a:xfrm>
            <a:off x="4568542" y="5771185"/>
            <a:ext cx="1021918" cy="1047930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FFA88490-0F13-B3F3-DEA9-F7CFD6F50C25}"/>
              </a:ext>
            </a:extLst>
          </p:cNvPr>
          <p:cNvSpPr txBox="1"/>
          <p:nvPr/>
        </p:nvSpPr>
        <p:spPr>
          <a:xfrm>
            <a:off x="5637900" y="5961430"/>
            <a:ext cx="2143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16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นางกาญจนา  จันปุ่ม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รองศึกษาธิการจังหวัดเลย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ผู้ช่วยเลขานุการ </a:t>
            </a:r>
          </a:p>
        </p:txBody>
      </p:sp>
      <p:pic>
        <p:nvPicPr>
          <p:cNvPr id="14352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D0578EE0-51D1-3E8F-7CB0-54A5D7A3E4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568541" y="4599600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ABAB34C8-EB48-ED71-DEF5-C72436DE11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8449426" y="5640405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2940EC6B-72BD-B0D3-9AA0-25B76A9E95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9808" b="80865" l="30417" r="42188">
                        <a14:foregroundMark x1="32604" y1="74615" x2="32604" y2="74615"/>
                        <a14:foregroundMark x1="31875" y1="72788" x2="33490" y2="77885"/>
                        <a14:foregroundMark x1="34688" y1="71635" x2="36615" y2="77885"/>
                        <a14:foregroundMark x1="37708" y1="79038" x2="39167" y2="76635"/>
                        <a14:foregroundMark x1="31875" y1="74231" x2="33802" y2="78462"/>
                      </a14:backgroundRemoval>
                    </a14:imgEffect>
                  </a14:imgLayer>
                </a14:imgProps>
              </a:ext>
            </a:extLst>
          </a:blip>
          <a:srcRect l="30547" t="59664" r="57578" b="19423"/>
          <a:stretch/>
        </p:blipFill>
        <p:spPr>
          <a:xfrm>
            <a:off x="8517204" y="5830744"/>
            <a:ext cx="928247" cy="920209"/>
          </a:xfrm>
          <a:prstGeom prst="rect">
            <a:avLst/>
          </a:prstGeom>
        </p:spPr>
      </p:pic>
      <p:sp>
        <p:nvSpPr>
          <p:cNvPr id="14337" name="กล่องข้อความ 14336">
            <a:extLst>
              <a:ext uri="{FF2B5EF4-FFF2-40B4-BE49-F238E27FC236}">
                <a16:creationId xmlns:a16="http://schemas.microsoft.com/office/drawing/2014/main" id="{DD369855-7DBA-C03D-07CA-B494D953F1AC}"/>
              </a:ext>
            </a:extLst>
          </p:cNvPr>
          <p:cNvSpPr txBox="1"/>
          <p:nvPr/>
        </p:nvSpPr>
        <p:spPr>
          <a:xfrm>
            <a:off x="9445451" y="5991574"/>
            <a:ext cx="208996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นางปุณยาว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ีย์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งอยปัดพันธ์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ผู้อำนวยการกลุ่มอำนวยการ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ผู้ช่วยเลขานุการ</a:t>
            </a:r>
          </a:p>
        </p:txBody>
      </p:sp>
      <p:pic>
        <p:nvPicPr>
          <p:cNvPr id="14358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F165C85D-95ED-2B67-FE44-D6851CC3E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544781" y="3582943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9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C822FDA7-67F6-FA1C-881D-2913B43F67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543847" y="2566286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4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544D0C3D-B2A6-A4FB-CFF7-980FEB1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543847" y="1522057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8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2B01514D-BF36-615D-2B46-BDAE44B879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8447997" y="3579028"/>
            <a:ext cx="3320417" cy="12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73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D58EA5BD-588B-DA88-4C46-C4ACC87C5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8447997" y="2548377"/>
            <a:ext cx="3320417" cy="12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76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097F2CD8-CBA6-162B-2314-4992BCFDEC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8447063" y="1527804"/>
            <a:ext cx="3320417" cy="12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77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A327706D-6611-5308-192C-5C389EE091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430222" y="291521"/>
            <a:ext cx="3888903" cy="142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82" name="รูปภาพ 14381">
            <a:extLst>
              <a:ext uri="{FF2B5EF4-FFF2-40B4-BE49-F238E27FC236}">
                <a16:creationId xmlns:a16="http://schemas.microsoft.com/office/drawing/2014/main" id="{64717E76-2BE2-074D-E714-F560CF57B9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5995" y1="9719" x2="4918" y2="73888"/>
                        <a14:foregroundMark x1="8080" y1="41335" x2="16511" y2="22365"/>
                        <a14:foregroundMark x1="12295" y1="33958" x2="47073" y2="3396"/>
                        <a14:foregroundMark x1="43911" y1="10773" x2="80679" y2="18150"/>
                        <a14:foregroundMark x1="63934" y1="6557" x2="91218" y2="52927"/>
                        <a14:foregroundMark x1="71194" y1="10773" x2="94379" y2="36066"/>
                        <a14:foregroundMark x1="90164" y1="46604" x2="90164" y2="71780"/>
                        <a14:foregroundMark x1="19672" y1="32904" x2="60773" y2="88642"/>
                        <a14:foregroundMark x1="75410" y1="26581" x2="56557" y2="79157"/>
                        <a14:foregroundMark x1="44965" y1="18150" x2="43911" y2="61358"/>
                        <a14:foregroundMark x1="52342" y1="23419" x2="68033" y2="66628"/>
                        <a14:foregroundMark x1="33372" y1="11827" x2="56557" y2="5504"/>
                        <a14:foregroundMark x1="24941" y1="27635" x2="9133" y2="74941"/>
                        <a14:foregroundMark x1="11241" y1="71780" x2="40749" y2="92857"/>
                        <a14:foregroundMark x1="30211" y1="91803" x2="88056" y2="69672"/>
                        <a14:foregroundMark x1="70141" y1="89696" x2="92272" y2="63466"/>
                        <a14:foregroundMark x1="49180" y1="92857" x2="74356" y2="93911"/>
                        <a14:foregroundMark x1="89110" y1="40281" x2="89110" y2="53981"/>
                        <a14:foregroundMark x1="92272" y1="44496" x2="92272" y2="53981"/>
                        <a14:foregroundMark x1="9133" y1="42389" x2="7026" y2="58197"/>
                        <a14:foregroundMark x1="39696" y1="7611" x2="33372" y2="40281"/>
                        <a14:foregroundMark x1="39813" y1="7611" x2="31382" y2="17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72" y="331450"/>
            <a:ext cx="1132061" cy="1134699"/>
          </a:xfrm>
          <a:prstGeom prst="rect">
            <a:avLst/>
          </a:prstGeom>
        </p:spPr>
      </p:pic>
      <p:sp>
        <p:nvSpPr>
          <p:cNvPr id="14383" name="กล่องข้อความ 14382">
            <a:extLst>
              <a:ext uri="{FF2B5EF4-FFF2-40B4-BE49-F238E27FC236}">
                <a16:creationId xmlns:a16="http://schemas.microsoft.com/office/drawing/2014/main" id="{8FBEBDA5-68E0-8FBE-1A57-2B2B06600DEF}"/>
              </a:ext>
            </a:extLst>
          </p:cNvPr>
          <p:cNvSpPr txBox="1"/>
          <p:nvPr/>
        </p:nvSpPr>
        <p:spPr>
          <a:xfrm>
            <a:off x="5637900" y="722464"/>
            <a:ext cx="23538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นายชัยพจน์  จรูญพงศ์</a:t>
            </a:r>
          </a:p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ผู้ว่าราชการจังหวัดเลย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ประธานกรรมการ</a:t>
            </a:r>
          </a:p>
        </p:txBody>
      </p:sp>
      <p:pic>
        <p:nvPicPr>
          <p:cNvPr id="14384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6E0E4F75-1CA6-170B-FEAB-2F8C9E29AD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8420168" y="520804"/>
            <a:ext cx="3320417" cy="12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85" name="กล่องข้อความ 14384">
            <a:extLst>
              <a:ext uri="{FF2B5EF4-FFF2-40B4-BE49-F238E27FC236}">
                <a16:creationId xmlns:a16="http://schemas.microsoft.com/office/drawing/2014/main" id="{D3987AE0-CD0A-1254-EDF4-6311F26DA245}"/>
              </a:ext>
            </a:extLst>
          </p:cNvPr>
          <p:cNvSpPr txBox="1"/>
          <p:nvPr/>
        </p:nvSpPr>
        <p:spPr>
          <a:xfrm>
            <a:off x="1399312" y="3992599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นายณัฐพล  เหลืองวงศ์ไพศาล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ผู้แทนองค์กรภาคเอกชน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</a:t>
            </a:r>
          </a:p>
        </p:txBody>
      </p:sp>
      <p:sp>
        <p:nvSpPr>
          <p:cNvPr id="14386" name="กล่องข้อความ 14385">
            <a:extLst>
              <a:ext uri="{FF2B5EF4-FFF2-40B4-BE49-F238E27FC236}">
                <a16:creationId xmlns:a16="http://schemas.microsoft.com/office/drawing/2014/main" id="{0A31CA65-1174-5940-C0E2-57849A0150AE}"/>
              </a:ext>
            </a:extLst>
          </p:cNvPr>
          <p:cNvSpPr txBox="1"/>
          <p:nvPr/>
        </p:nvSpPr>
        <p:spPr>
          <a:xfrm>
            <a:off x="1345228" y="2978539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นายกานนท์  แสนเภา 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ผู้แทน </a:t>
            </a:r>
            <a:r>
              <a:rPr lang="th-TH" sz="12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ก.ค.ศ</a:t>
            </a:r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.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</a:t>
            </a:r>
          </a:p>
        </p:txBody>
      </p:sp>
      <p:sp>
        <p:nvSpPr>
          <p:cNvPr id="14387" name="กล่องข้อความ 14386">
            <a:extLst>
              <a:ext uri="{FF2B5EF4-FFF2-40B4-BE49-F238E27FC236}">
                <a16:creationId xmlns:a16="http://schemas.microsoft.com/office/drawing/2014/main" id="{4327C170-9909-785D-53C1-3E063B12198A}"/>
              </a:ext>
            </a:extLst>
          </p:cNvPr>
          <p:cNvSpPr txBox="1"/>
          <p:nvPr/>
        </p:nvSpPr>
        <p:spPr>
          <a:xfrm>
            <a:off x="9284827" y="892039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นายธัชกร  วงศ์เพ็ง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รักษาการศึกษาธิการภาค 10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รองประธานกรรมการ</a:t>
            </a:r>
          </a:p>
        </p:txBody>
      </p:sp>
      <p:sp>
        <p:nvSpPr>
          <p:cNvPr id="14388" name="กล่องข้อความ 14387">
            <a:extLst>
              <a:ext uri="{FF2B5EF4-FFF2-40B4-BE49-F238E27FC236}">
                <a16:creationId xmlns:a16="http://schemas.microsoft.com/office/drawing/2014/main" id="{A41EDA73-A0D1-9504-79C1-BC02EDDC8B7B}"/>
              </a:ext>
            </a:extLst>
          </p:cNvPr>
          <p:cNvSpPr txBox="1"/>
          <p:nvPr/>
        </p:nvSpPr>
        <p:spPr>
          <a:xfrm>
            <a:off x="5427153" y="1865837"/>
            <a:ext cx="23538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นายศุภกฤต  แกมนิรัตน์</a:t>
            </a:r>
          </a:p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ผู้แทน อว.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</a:t>
            </a:r>
          </a:p>
        </p:txBody>
      </p:sp>
      <p:sp>
        <p:nvSpPr>
          <p:cNvPr id="14389" name="กล่องข้อความ 14388">
            <a:extLst>
              <a:ext uri="{FF2B5EF4-FFF2-40B4-BE49-F238E27FC236}">
                <a16:creationId xmlns:a16="http://schemas.microsoft.com/office/drawing/2014/main" id="{9F9B9525-1F37-6CBC-8792-8BE30035A59A}"/>
              </a:ext>
            </a:extLst>
          </p:cNvPr>
          <p:cNvSpPr txBox="1"/>
          <p:nvPr/>
        </p:nvSpPr>
        <p:spPr>
          <a:xfrm>
            <a:off x="9300833" y="1895135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นางแพวิภา  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ภูส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งัด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ผู้แทน </a:t>
            </a:r>
            <a:r>
              <a:rPr lang="th-TH" sz="12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สพฐ</a:t>
            </a:r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.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</a:t>
            </a:r>
          </a:p>
        </p:txBody>
      </p:sp>
      <p:sp>
        <p:nvSpPr>
          <p:cNvPr id="14390" name="กล่องข้อความ 14389">
            <a:extLst>
              <a:ext uri="{FF2B5EF4-FFF2-40B4-BE49-F238E27FC236}">
                <a16:creationId xmlns:a16="http://schemas.microsoft.com/office/drawing/2014/main" id="{CD811D95-3A2C-E08E-DDD5-E334E315BDEE}"/>
              </a:ext>
            </a:extLst>
          </p:cNvPr>
          <p:cNvSpPr txBox="1"/>
          <p:nvPr/>
        </p:nvSpPr>
        <p:spPr>
          <a:xfrm>
            <a:off x="9284826" y="2893433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นายวีระวิทย์  ยะ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โส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ธร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ผู้แทน สช.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</a:t>
            </a:r>
          </a:p>
        </p:txBody>
      </p:sp>
      <p:sp>
        <p:nvSpPr>
          <p:cNvPr id="14391" name="กล่องข้อความ 14390">
            <a:extLst>
              <a:ext uri="{FF2B5EF4-FFF2-40B4-BE49-F238E27FC236}">
                <a16:creationId xmlns:a16="http://schemas.microsoft.com/office/drawing/2014/main" id="{887BF329-151C-D598-4659-8B6ABC573821}"/>
              </a:ext>
            </a:extLst>
          </p:cNvPr>
          <p:cNvSpPr txBox="1"/>
          <p:nvPr/>
        </p:nvSpPr>
        <p:spPr>
          <a:xfrm>
            <a:off x="5374276" y="2927264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รศ.สมเจตน์  ดวงพิทักษ์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ผู้แทน สอศ.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</a:t>
            </a:r>
          </a:p>
        </p:txBody>
      </p:sp>
      <p:sp>
        <p:nvSpPr>
          <p:cNvPr id="14392" name="กล่องข้อความ 14391">
            <a:extLst>
              <a:ext uri="{FF2B5EF4-FFF2-40B4-BE49-F238E27FC236}">
                <a16:creationId xmlns:a16="http://schemas.microsoft.com/office/drawing/2014/main" id="{1854E67E-9D06-F1A3-041C-E5F2776A908C}"/>
              </a:ext>
            </a:extLst>
          </p:cNvPr>
          <p:cNvSpPr txBox="1"/>
          <p:nvPr/>
        </p:nvSpPr>
        <p:spPr>
          <a:xfrm>
            <a:off x="1345228" y="5068041"/>
            <a:ext cx="235383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th-TH" sz="1400" b="1" dirty="0">
              <a:solidFill>
                <a:srgbClr val="0909F5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ผู้ทรงคุณวุฒิ</a:t>
            </a:r>
          </a:p>
        </p:txBody>
      </p:sp>
      <p:sp>
        <p:nvSpPr>
          <p:cNvPr id="14393" name="กล่องข้อความ 14392">
            <a:extLst>
              <a:ext uri="{FF2B5EF4-FFF2-40B4-BE49-F238E27FC236}">
                <a16:creationId xmlns:a16="http://schemas.microsoft.com/office/drawing/2014/main" id="{AE247DEF-4955-F8E3-25E1-96A22988463E}"/>
              </a:ext>
            </a:extLst>
          </p:cNvPr>
          <p:cNvSpPr txBox="1"/>
          <p:nvPr/>
        </p:nvSpPr>
        <p:spPr>
          <a:xfrm>
            <a:off x="5374277" y="3953977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นายไชยยง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ค์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สื่อเกียรติก้อง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ผู้แทนองค์กรภาควิชาชีพ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</a:t>
            </a:r>
          </a:p>
        </p:txBody>
      </p:sp>
      <p:sp>
        <p:nvSpPr>
          <p:cNvPr id="14394" name="กล่องข้อความ 14393">
            <a:extLst>
              <a:ext uri="{FF2B5EF4-FFF2-40B4-BE49-F238E27FC236}">
                <a16:creationId xmlns:a16="http://schemas.microsoft.com/office/drawing/2014/main" id="{6573AD3A-A5AD-F825-4B7D-F19533C83B7D}"/>
              </a:ext>
            </a:extLst>
          </p:cNvPr>
          <p:cNvSpPr txBox="1"/>
          <p:nvPr/>
        </p:nvSpPr>
        <p:spPr>
          <a:xfrm>
            <a:off x="5400034" y="5037927"/>
            <a:ext cx="235383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นายสงัด  ยศเฮือง 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ผู้ทรงคุณวุฒิ</a:t>
            </a:r>
          </a:p>
        </p:txBody>
      </p:sp>
      <p:sp>
        <p:nvSpPr>
          <p:cNvPr id="14395" name="กล่องข้อความ 14394">
            <a:extLst>
              <a:ext uri="{FF2B5EF4-FFF2-40B4-BE49-F238E27FC236}">
                <a16:creationId xmlns:a16="http://schemas.microsoft.com/office/drawing/2014/main" id="{717BFDEF-2033-A459-D299-68710CE745FD}"/>
              </a:ext>
            </a:extLst>
          </p:cNvPr>
          <p:cNvSpPr txBox="1"/>
          <p:nvPr/>
        </p:nvSpPr>
        <p:spPr>
          <a:xfrm>
            <a:off x="9313516" y="3953699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ปัญจ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พล  จำปานิล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ผู้แทนภาคประชาชน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</a:t>
            </a:r>
          </a:p>
        </p:txBody>
      </p:sp>
      <p:sp>
        <p:nvSpPr>
          <p:cNvPr id="14396" name="กล่องข้อความ 14395">
            <a:extLst>
              <a:ext uri="{FF2B5EF4-FFF2-40B4-BE49-F238E27FC236}">
                <a16:creationId xmlns:a16="http://schemas.microsoft.com/office/drawing/2014/main" id="{4604AA5F-4F52-CEAC-01FC-BC3CCAD51F32}"/>
              </a:ext>
            </a:extLst>
          </p:cNvPr>
          <p:cNvSpPr txBox="1"/>
          <p:nvPr/>
        </p:nvSpPr>
        <p:spPr>
          <a:xfrm>
            <a:off x="9300832" y="5030487"/>
            <a:ext cx="235383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นายสำเนียง  ศรีบุรินทร์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ผู้ทรงคุณวุฒิ</a:t>
            </a:r>
          </a:p>
        </p:txBody>
      </p:sp>
      <p:pic>
        <p:nvPicPr>
          <p:cNvPr id="3078" name="Picture 6" descr="อาจเป็นรูปภาพของ 1 คน และ ข้อความ">
            <a:extLst>
              <a:ext uri="{FF2B5EF4-FFF2-40B4-BE49-F238E27FC236}">
                <a16:creationId xmlns:a16="http://schemas.microsoft.com/office/drawing/2014/main" id="{EDF07B39-EE58-44F7-9953-A9E0E72271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41" r="15142" b="52215"/>
          <a:stretch/>
        </p:blipFill>
        <p:spPr bwMode="auto">
          <a:xfrm>
            <a:off x="8410969" y="602622"/>
            <a:ext cx="1080660" cy="11122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กองกลาง สป.">
            <a:extLst>
              <a:ext uri="{FF2B5EF4-FFF2-40B4-BE49-F238E27FC236}">
                <a16:creationId xmlns:a16="http://schemas.microsoft.com/office/drawing/2014/main" id="{802B6064-58C5-A5C4-4F50-DAAA43D9B5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83"/>
          <a:stretch/>
        </p:blipFill>
        <p:spPr bwMode="auto">
          <a:xfrm>
            <a:off x="4460676" y="443792"/>
            <a:ext cx="1146436" cy="12008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5F9460CF-8F8F-FE44-E582-77BA2F5107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1" r="10819" b="40221"/>
          <a:stretch/>
        </p:blipFill>
        <p:spPr bwMode="auto">
          <a:xfrm>
            <a:off x="4506962" y="1607570"/>
            <a:ext cx="1146436" cy="11351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แพวิพา ภูสงัด">
            <a:extLst>
              <a:ext uri="{FF2B5EF4-FFF2-40B4-BE49-F238E27FC236}">
                <a16:creationId xmlns:a16="http://schemas.microsoft.com/office/drawing/2014/main" id="{C655533F-EDAC-6B41-6CE3-52FD323DB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7400" r="-7928"/>
          <a:stretch/>
        </p:blipFill>
        <p:spPr bwMode="auto">
          <a:xfrm>
            <a:off x="8432440" y="1589243"/>
            <a:ext cx="1129826" cy="11243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Mountain View">
            <a:extLst>
              <a:ext uri="{FF2B5EF4-FFF2-40B4-BE49-F238E27FC236}">
                <a16:creationId xmlns:a16="http://schemas.microsoft.com/office/drawing/2014/main" id="{71EA04C8-2BD5-F1B1-337D-9F5272E523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3" t="17672" r="20411" b="47792"/>
          <a:stretch/>
        </p:blipFill>
        <p:spPr bwMode="auto">
          <a:xfrm>
            <a:off x="451415" y="1653948"/>
            <a:ext cx="1156701" cy="11030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ไม่มีคำอธิบายรูปภาพ">
            <a:extLst>
              <a:ext uri="{FF2B5EF4-FFF2-40B4-BE49-F238E27FC236}">
                <a16:creationId xmlns:a16="http://schemas.microsoft.com/office/drawing/2014/main" id="{62B52C2D-CCB6-9781-078F-1040A9C85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926" r="6873" b="14235"/>
          <a:stretch/>
        </p:blipFill>
        <p:spPr bwMode="auto">
          <a:xfrm>
            <a:off x="422420" y="2705047"/>
            <a:ext cx="1156701" cy="10819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บุคลากร - สถาบันวิจัยและพัฒนา">
            <a:extLst>
              <a:ext uri="{FF2B5EF4-FFF2-40B4-BE49-F238E27FC236}">
                <a16:creationId xmlns:a16="http://schemas.microsoft.com/office/drawing/2014/main" id="{ED23AEF4-80A0-7311-3814-B07D96FCC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203" b="28460"/>
          <a:stretch/>
        </p:blipFill>
        <p:spPr bwMode="auto">
          <a:xfrm>
            <a:off x="4488483" y="2613411"/>
            <a:ext cx="1151388" cy="11698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98" name="รูปภาพ 14397">
            <a:extLst>
              <a:ext uri="{FF2B5EF4-FFF2-40B4-BE49-F238E27FC236}">
                <a16:creationId xmlns:a16="http://schemas.microsoft.com/office/drawing/2014/main" id="{0E9B8AC8-966C-D55F-5475-34F95F297EBF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17289" r="15319" b="12634"/>
          <a:stretch/>
        </p:blipFill>
        <p:spPr>
          <a:xfrm>
            <a:off x="4551900" y="4693579"/>
            <a:ext cx="1132061" cy="11006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" name="รูปภาพ 3071">
            <a:extLst>
              <a:ext uri="{FF2B5EF4-FFF2-40B4-BE49-F238E27FC236}">
                <a16:creationId xmlns:a16="http://schemas.microsoft.com/office/drawing/2014/main" id="{112ED029-2A3F-F823-C33B-B2820FF7DD9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23460" r="15819" b="16486"/>
          <a:stretch/>
        </p:blipFill>
        <p:spPr>
          <a:xfrm>
            <a:off x="8387086" y="4728876"/>
            <a:ext cx="1151387" cy="10557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รูปภาพ 3078">
            <a:extLst>
              <a:ext uri="{FF2B5EF4-FFF2-40B4-BE49-F238E27FC236}">
                <a16:creationId xmlns:a16="http://schemas.microsoft.com/office/drawing/2014/main" id="{C670F244-7A20-1645-5B8C-6AED9FB3B5C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10969" y="2640426"/>
            <a:ext cx="1126912" cy="11158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1" name="รูปภาพ 3080">
            <a:extLst>
              <a:ext uri="{FF2B5EF4-FFF2-40B4-BE49-F238E27FC236}">
                <a16:creationId xmlns:a16="http://schemas.microsoft.com/office/drawing/2014/main" id="{18B9C82D-3A23-9004-29F5-35283238AF1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50000" t="27702" r="30703" b="37690"/>
          <a:stretch/>
        </p:blipFill>
        <p:spPr>
          <a:xfrm>
            <a:off x="422028" y="3718758"/>
            <a:ext cx="1119128" cy="10955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5" name="รูปภาพ 3084">
            <a:extLst>
              <a:ext uri="{FF2B5EF4-FFF2-40B4-BE49-F238E27FC236}">
                <a16:creationId xmlns:a16="http://schemas.microsoft.com/office/drawing/2014/main" id="{2C85E2C2-5CE8-05B3-197F-C2E450E8B06D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20834" r="7138"/>
          <a:stretch/>
        </p:blipFill>
        <p:spPr>
          <a:xfrm>
            <a:off x="4505287" y="3691805"/>
            <a:ext cx="1128840" cy="10545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9" name="รูปภาพ 3088">
            <a:extLst>
              <a:ext uri="{FF2B5EF4-FFF2-40B4-BE49-F238E27FC236}">
                <a16:creationId xmlns:a16="http://schemas.microsoft.com/office/drawing/2014/main" id="{44985712-1EB4-2FE9-DECF-AEDA321DDFE8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9869" r="2524"/>
          <a:stretch/>
        </p:blipFill>
        <p:spPr>
          <a:xfrm>
            <a:off x="8420168" y="3702186"/>
            <a:ext cx="1104031" cy="10355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4581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ภูกระดึง จังหวัดเลย ปฐมบทแห่งการผจญภัย">
            <a:extLst>
              <a:ext uri="{FF2B5EF4-FFF2-40B4-BE49-F238E27FC236}">
                <a16:creationId xmlns:a16="http://schemas.microsoft.com/office/drawing/2014/main" id="{5C58138B-98BD-D0EE-EF97-F0581BF46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66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D3BDC17B-3892-299C-DA00-5D8C48EA0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4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6F9246BE-3CDC-A4C6-9D52-8995830BC8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8398647" y="2553416"/>
            <a:ext cx="3320417" cy="12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CB3399A4-98FE-DDBD-B67D-532ECF050B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96696" y="2620867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A75E7B13-2CCB-7824-B332-00E9A6422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72936" y="3807431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31CEBC88-08AB-69BA-EC1F-11559F64EC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510446" y="4996828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7" name="กล่องข้อความ 14346">
            <a:extLst>
              <a:ext uri="{FF2B5EF4-FFF2-40B4-BE49-F238E27FC236}">
                <a16:creationId xmlns:a16="http://schemas.microsoft.com/office/drawing/2014/main" id="{CA568F03-3ABD-B622-2B8B-7399FD325D6C}"/>
              </a:ext>
            </a:extLst>
          </p:cNvPr>
          <p:cNvSpPr txBox="1"/>
          <p:nvPr/>
        </p:nvSpPr>
        <p:spPr>
          <a:xfrm>
            <a:off x="1345227" y="2982728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นายทัศน์พล  เรืองศิริ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ผอ. สกร. จังหวัดเลย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อนุกรรมการ</a:t>
            </a:r>
          </a:p>
        </p:txBody>
      </p:sp>
      <p:pic>
        <p:nvPicPr>
          <p:cNvPr id="14348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30D586BC-44DD-57F4-C60C-BAD9B4F497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102025" y="79406"/>
            <a:ext cx="4273954" cy="156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5" name="กล่องข้อความ 14344">
            <a:extLst>
              <a:ext uri="{FF2B5EF4-FFF2-40B4-BE49-F238E27FC236}">
                <a16:creationId xmlns:a16="http://schemas.microsoft.com/office/drawing/2014/main" id="{EE3F1852-5B22-29EA-E639-C9CEBD81F88C}"/>
              </a:ext>
            </a:extLst>
          </p:cNvPr>
          <p:cNvSpPr txBox="1"/>
          <p:nvPr/>
        </p:nvSpPr>
        <p:spPr>
          <a:xfrm>
            <a:off x="1345227" y="454484"/>
            <a:ext cx="2768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2700" b="1" dirty="0">
                <a:solidFill>
                  <a:srgbClr val="3929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คณะอนุกรรมการ</a:t>
            </a:r>
          </a:p>
          <a:p>
            <a:pPr algn="ctr" rtl="0"/>
            <a:r>
              <a:rPr lang="th-TH" sz="2700" b="1" dirty="0">
                <a:solidFill>
                  <a:srgbClr val="3929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บริหารราชการเชิงยุทธศาสตร์</a:t>
            </a:r>
            <a:endParaRPr lang="th-TH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dchiangUPC" panose="02020603050405020304" pitchFamily="18" charset="-34"/>
              <a:cs typeface="KodchiangUPC" panose="02020603050405020304" pitchFamily="18" charset="-34"/>
            </a:endParaRPr>
          </a:p>
        </p:txBody>
      </p:sp>
      <p:pic>
        <p:nvPicPr>
          <p:cNvPr id="14350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504EBD3A-DAF9-4C37-992B-72686EDB2F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569970" y="4997696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8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F165C85D-95ED-2B67-FE44-D6851CC3E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543847" y="3804394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9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C822FDA7-67F6-FA1C-881D-2913B43F67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543847" y="2566286"/>
            <a:ext cx="3320420" cy="12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8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2B01514D-BF36-615D-2B46-BDAE44B879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8430865" y="3780456"/>
            <a:ext cx="3320417" cy="12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76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097F2CD8-CBA6-162B-2314-4992BCFDEC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8430864" y="4961334"/>
            <a:ext cx="3320417" cy="12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77" name="Picture 2" descr="รูปกล่องข้อความป้ายกำกับที่สามด้านล่าง PNG , ที่สามที่ต่ำกว่า, ฉลาก,  กล่องข้อความภาพ PNG และ PSD สำหรับดาวน์โหลดฟรี">
            <a:extLst>
              <a:ext uri="{FF2B5EF4-FFF2-40B4-BE49-F238E27FC236}">
                <a16:creationId xmlns:a16="http://schemas.microsoft.com/office/drawing/2014/main" id="{A327706D-6611-5308-192C-5C389EE091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9844">
                        <a14:foregroundMark x1="50938" y1="39219" x2="50938" y2="39219"/>
                        <a14:foregroundMark x1="29375" y1="39219" x2="91563" y2="47656"/>
                        <a14:foregroundMark x1="32344" y1="52969" x2="96719" y2="52812"/>
                        <a14:foregroundMark x1="25313" y1="37344" x2="88594" y2="41250"/>
                        <a14:foregroundMark x1="84375" y1="39688" x2="97188" y2="48281"/>
                        <a14:foregroundMark x1="30781" y1="45781" x2="81563" y2="46094"/>
                        <a14:foregroundMark x1="27031" y1="49844" x2="76406" y2="50313"/>
                        <a14:foregroundMark x1="24375" y1="57188" x2="78125" y2="57656"/>
                        <a14:foregroundMark x1="73281" y1="57656" x2="92188" y2="53594"/>
                        <a14:foregroundMark x1="81875" y1="58125" x2="96875" y2="5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4" b="33130"/>
          <a:stretch/>
        </p:blipFill>
        <p:spPr bwMode="auto">
          <a:xfrm>
            <a:off x="4226098" y="1131370"/>
            <a:ext cx="3888903" cy="142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82" name="รูปภาพ 14381">
            <a:extLst>
              <a:ext uri="{FF2B5EF4-FFF2-40B4-BE49-F238E27FC236}">
                <a16:creationId xmlns:a16="http://schemas.microsoft.com/office/drawing/2014/main" id="{64717E76-2BE2-074D-E714-F560CF57B9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5995" y1="9719" x2="4918" y2="73888"/>
                        <a14:foregroundMark x1="8080" y1="41335" x2="16511" y2="22365"/>
                        <a14:foregroundMark x1="12295" y1="33958" x2="47073" y2="3396"/>
                        <a14:foregroundMark x1="43911" y1="10773" x2="80679" y2="18150"/>
                        <a14:foregroundMark x1="63934" y1="6557" x2="91218" y2="52927"/>
                        <a14:foregroundMark x1="71194" y1="10773" x2="94379" y2="36066"/>
                        <a14:foregroundMark x1="90164" y1="46604" x2="90164" y2="71780"/>
                        <a14:foregroundMark x1="19672" y1="32904" x2="60773" y2="88642"/>
                        <a14:foregroundMark x1="75410" y1="26581" x2="56557" y2="79157"/>
                        <a14:foregroundMark x1="44965" y1="18150" x2="43911" y2="61358"/>
                        <a14:foregroundMark x1="52342" y1="23419" x2="68033" y2="66628"/>
                        <a14:foregroundMark x1="33372" y1="11827" x2="56557" y2="5504"/>
                        <a14:foregroundMark x1="24941" y1="27635" x2="9133" y2="74941"/>
                        <a14:foregroundMark x1="11241" y1="71780" x2="40749" y2="92857"/>
                        <a14:foregroundMark x1="30211" y1="91803" x2="88056" y2="69672"/>
                        <a14:foregroundMark x1="70141" y1="89696" x2="92272" y2="63466"/>
                        <a14:foregroundMark x1="49180" y1="92857" x2="74356" y2="93911"/>
                        <a14:foregroundMark x1="89110" y1="40281" x2="89110" y2="53981"/>
                        <a14:foregroundMark x1="92272" y1="44496" x2="92272" y2="53981"/>
                        <a14:foregroundMark x1="9133" y1="42389" x2="7026" y2="58197"/>
                        <a14:foregroundMark x1="39696" y1="7611" x2="33372" y2="40281"/>
                        <a14:foregroundMark x1="39813" y1="7611" x2="31382" y2="17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302875"/>
            <a:ext cx="1195029" cy="1197814"/>
          </a:xfrm>
          <a:prstGeom prst="rect">
            <a:avLst/>
          </a:prstGeom>
        </p:spPr>
      </p:pic>
      <p:sp>
        <p:nvSpPr>
          <p:cNvPr id="14385" name="กล่องข้อความ 14384">
            <a:extLst>
              <a:ext uri="{FF2B5EF4-FFF2-40B4-BE49-F238E27FC236}">
                <a16:creationId xmlns:a16="http://schemas.microsoft.com/office/drawing/2014/main" id="{D3987AE0-CD0A-1254-EDF4-6311F26DA245}"/>
              </a:ext>
            </a:extLst>
          </p:cNvPr>
          <p:cNvSpPr txBox="1"/>
          <p:nvPr/>
        </p:nvSpPr>
        <p:spPr>
          <a:xfrm>
            <a:off x="9324112" y="2908917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นายณัฐพล  เหลืองวงศ์ไพศาล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ประธานหอการค้ากลุ่มจังหวัดเลย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อนุกรรมการ</a:t>
            </a:r>
          </a:p>
        </p:txBody>
      </p:sp>
      <p:sp>
        <p:nvSpPr>
          <p:cNvPr id="14389" name="กล่องข้อความ 14388">
            <a:extLst>
              <a:ext uri="{FF2B5EF4-FFF2-40B4-BE49-F238E27FC236}">
                <a16:creationId xmlns:a16="http://schemas.microsoft.com/office/drawing/2014/main" id="{9F9B9525-1F37-6CBC-8792-8BE30035A59A}"/>
              </a:ext>
            </a:extLst>
          </p:cNvPr>
          <p:cNvSpPr txBox="1"/>
          <p:nvPr/>
        </p:nvSpPr>
        <p:spPr>
          <a:xfrm>
            <a:off x="5365170" y="2899392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นางแพวิภา  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ภูส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งัด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ผอ.</a:t>
            </a:r>
            <a:r>
              <a:rPr lang="th-TH" sz="12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สพ</a:t>
            </a:r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ป.เลย เขต 1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อนุกรรมการ</a:t>
            </a:r>
          </a:p>
        </p:txBody>
      </p:sp>
      <p:sp>
        <p:nvSpPr>
          <p:cNvPr id="14393" name="กล่องข้อความ 14392">
            <a:extLst>
              <a:ext uri="{FF2B5EF4-FFF2-40B4-BE49-F238E27FC236}">
                <a16:creationId xmlns:a16="http://schemas.microsoft.com/office/drawing/2014/main" id="{AE247DEF-4955-F8E3-25E1-96A22988463E}"/>
              </a:ext>
            </a:extLst>
          </p:cNvPr>
          <p:cNvSpPr txBox="1"/>
          <p:nvPr/>
        </p:nvSpPr>
        <p:spPr>
          <a:xfrm>
            <a:off x="5365169" y="4228216"/>
            <a:ext cx="235383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นาย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สุทธะ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ภูมิศรี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อนุกรรมการ</a:t>
            </a:r>
          </a:p>
        </p:txBody>
      </p:sp>
      <p:sp>
        <p:nvSpPr>
          <p:cNvPr id="14395" name="กล่องข้อความ 14394">
            <a:extLst>
              <a:ext uri="{FF2B5EF4-FFF2-40B4-BE49-F238E27FC236}">
                <a16:creationId xmlns:a16="http://schemas.microsoft.com/office/drawing/2014/main" id="{717BFDEF-2033-A459-D299-68710CE745FD}"/>
              </a:ext>
            </a:extLst>
          </p:cNvPr>
          <p:cNvSpPr txBox="1"/>
          <p:nvPr/>
        </p:nvSpPr>
        <p:spPr>
          <a:xfrm>
            <a:off x="5487397" y="1601433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ปัญจ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พล  จำปานิล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ผู้ทรงคุณวุฒิ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ประธานอนุกรรมการ</a:t>
            </a:r>
          </a:p>
        </p:txBody>
      </p:sp>
      <p:pic>
        <p:nvPicPr>
          <p:cNvPr id="3090" name="Picture 18" descr="แพวิพา ภูสงัด">
            <a:extLst>
              <a:ext uri="{FF2B5EF4-FFF2-40B4-BE49-F238E27FC236}">
                <a16:creationId xmlns:a16="http://schemas.microsoft.com/office/drawing/2014/main" id="{C655533F-EDAC-6B41-6CE3-52FD323DB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7400" r="-7928"/>
          <a:stretch/>
        </p:blipFill>
        <p:spPr bwMode="auto">
          <a:xfrm>
            <a:off x="4520087" y="2616754"/>
            <a:ext cx="1129826" cy="11243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Mountain View">
            <a:extLst>
              <a:ext uri="{FF2B5EF4-FFF2-40B4-BE49-F238E27FC236}">
                <a16:creationId xmlns:a16="http://schemas.microsoft.com/office/drawing/2014/main" id="{71EA04C8-2BD5-F1B1-337D-9F5272E523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3" t="17672" r="20411" b="47792"/>
          <a:stretch/>
        </p:blipFill>
        <p:spPr bwMode="auto">
          <a:xfrm>
            <a:off x="440718" y="2692032"/>
            <a:ext cx="1156701" cy="11030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รูปภาพ 3080">
            <a:extLst>
              <a:ext uri="{FF2B5EF4-FFF2-40B4-BE49-F238E27FC236}">
                <a16:creationId xmlns:a16="http://schemas.microsoft.com/office/drawing/2014/main" id="{18B9C82D-3A23-9004-29F5-35283238AF1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0000" t="27702" r="30703" b="37690"/>
          <a:stretch/>
        </p:blipFill>
        <p:spPr>
          <a:xfrm>
            <a:off x="8358610" y="2635813"/>
            <a:ext cx="1119128" cy="10955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9" name="รูปภาพ 3088">
            <a:extLst>
              <a:ext uri="{FF2B5EF4-FFF2-40B4-BE49-F238E27FC236}">
                <a16:creationId xmlns:a16="http://schemas.microsoft.com/office/drawing/2014/main" id="{44985712-1EB4-2FE9-DECF-AEDA321DDFE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9869" r="2524"/>
          <a:stretch/>
        </p:blipFill>
        <p:spPr>
          <a:xfrm>
            <a:off x="4215096" y="1305797"/>
            <a:ext cx="1223885" cy="1147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0CA5417D-B328-2677-EC6E-0FC4B4EE38C2}"/>
              </a:ext>
            </a:extLst>
          </p:cNvPr>
          <p:cNvSpPr txBox="1"/>
          <p:nvPr/>
        </p:nvSpPr>
        <p:spPr>
          <a:xfrm>
            <a:off x="1392851" y="4126659"/>
            <a:ext cx="23538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นายอุเทณ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ร์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ขันติยู</a:t>
            </a:r>
          </a:p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ผอ.โรงเรียนเลยอนุกูลวิทยา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อนุกรรมการ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9DAA82CF-F167-3A54-6641-69052D6110DF}"/>
              </a:ext>
            </a:extLst>
          </p:cNvPr>
          <p:cNvSpPr txBox="1"/>
          <p:nvPr/>
        </p:nvSpPr>
        <p:spPr>
          <a:xfrm>
            <a:off x="9213269" y="4233752"/>
            <a:ext cx="235383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นายสุมิตร  ชมวงศ์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อนุกรรมการ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F040C3C-A0C9-F69D-A6C5-95758DF8D6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9" r="56333" b="34747"/>
          <a:stretch/>
        </p:blipFill>
        <p:spPr bwMode="auto">
          <a:xfrm>
            <a:off x="472526" y="3876729"/>
            <a:ext cx="1038985" cy="11246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FFA88490-0F13-B3F3-DEA9-F7CFD6F50C25}"/>
              </a:ext>
            </a:extLst>
          </p:cNvPr>
          <p:cNvSpPr txBox="1"/>
          <p:nvPr/>
        </p:nvSpPr>
        <p:spPr>
          <a:xfrm>
            <a:off x="9429485" y="5288070"/>
            <a:ext cx="2143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16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นางกาญจนา  จันปุ่ม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รองศึกษาธิการจังหวัดเลย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ผู้ช่วยเลขานุการ </a:t>
            </a:r>
          </a:p>
        </p:txBody>
      </p:sp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1909D31E-F160-637D-FE7A-8D7682BAEA8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8077" b="79519" l="55781" r="66406"/>
                    </a14:imgEffect>
                  </a14:imgLayer>
                </a14:imgProps>
              </a:ext>
            </a:extLst>
          </a:blip>
          <a:srcRect l="54679" t="57374" r="33212" b="19528"/>
          <a:stretch/>
        </p:blipFill>
        <p:spPr>
          <a:xfrm>
            <a:off x="8424213" y="5089473"/>
            <a:ext cx="1021918" cy="1047930"/>
          </a:xfrm>
          <a:prstGeom prst="rect">
            <a:avLst/>
          </a:prstGeom>
        </p:spPr>
      </p:pic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32286506-86B7-4810-4A14-799D4C4B4703}"/>
              </a:ext>
            </a:extLst>
          </p:cNvPr>
          <p:cNvSpPr txBox="1"/>
          <p:nvPr/>
        </p:nvSpPr>
        <p:spPr>
          <a:xfrm>
            <a:off x="5673657" y="5325632"/>
            <a:ext cx="18359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16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สิบเอก มงคล  ศรนวล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ศึกษาธิการจังหวัดเลย 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อนุกรรมการและเลขานุการ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C92F6CA-62E0-793F-3F26-B58F3E8B9B6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5962" b="47308" l="56250" r="67292">
                        <a14:foregroundMark x1="56198" y1="40385" x2="58542" y2="46442"/>
                        <a14:foregroundMark x1="56198" y1="40192" x2="58438" y2="46827"/>
                        <a14:foregroundMark x1="56146" y1="40000" x2="57240" y2="46250"/>
                        <a14:foregroundMark x1="57604" y1="46923" x2="59010" y2="47981"/>
                        <a14:foregroundMark x1="63021" y1="45865" x2="63021" y2="45865"/>
                        <a14:foregroundMark x1="63125" y1="46923" x2="63125" y2="46923"/>
                        <a14:backgroundMark x1="56719" y1="44327" x2="58750" y2="47981"/>
                        <a14:backgroundMark x1="56771" y1="44808" x2="58333" y2="48846"/>
                        <a14:backgroundMark x1="56406" y1="43942" x2="59375" y2="47788"/>
                        <a14:backgroundMark x1="58125" y1="47500" x2="60938" y2="48558"/>
                      </a14:backgroundRemoval>
                    </a14:imgEffect>
                  </a14:imgLayer>
                </a14:imgProps>
              </a:ext>
            </a:extLst>
          </a:blip>
          <a:srcRect l="55079" t="27175" r="32812" b="49727"/>
          <a:stretch/>
        </p:blipFill>
        <p:spPr>
          <a:xfrm>
            <a:off x="4600005" y="5173957"/>
            <a:ext cx="989040" cy="1008000"/>
          </a:xfrm>
          <a:prstGeom prst="rect">
            <a:avLst/>
          </a:prstGeom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80F6E32B-C4BC-3982-36DD-05C4C51972A3}"/>
              </a:ext>
            </a:extLst>
          </p:cNvPr>
          <p:cNvSpPr txBox="1"/>
          <p:nvPr/>
        </p:nvSpPr>
        <p:spPr>
          <a:xfrm>
            <a:off x="1377876" y="5345879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นางจันทร์เพ็ญ  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ปุญนุ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วงศ์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ศึกษานิเทศก์เชี่ยวชาญ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อนุกรรมการ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19231B89-0EA3-2D63-FA08-EC3F14AF1B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4" r="15341"/>
          <a:stretch/>
        </p:blipFill>
        <p:spPr bwMode="auto">
          <a:xfrm>
            <a:off x="507394" y="5136827"/>
            <a:ext cx="1106808" cy="10482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30E57BE1-4E2E-4D29-E0B5-F421C578F50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13018" t="37232" r="13520" b="7917"/>
          <a:stretch/>
        </p:blipFill>
        <p:spPr>
          <a:xfrm>
            <a:off x="4506704" y="3890556"/>
            <a:ext cx="1124395" cy="11191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24DBD7C8-9ECB-5AD0-35B9-71B4C4175069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18583" t="21882" b="22048"/>
          <a:stretch/>
        </p:blipFill>
        <p:spPr>
          <a:xfrm>
            <a:off x="8407105" y="3857707"/>
            <a:ext cx="1084539" cy="1120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846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ภูกระดึง จังหวัดเลย ปฐมบทแห่งการผจญภัย">
            <a:extLst>
              <a:ext uri="{FF2B5EF4-FFF2-40B4-BE49-F238E27FC236}">
                <a16:creationId xmlns:a16="http://schemas.microsoft.com/office/drawing/2014/main" id="{5C58138B-98BD-D0EE-EF97-F0581BF46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4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ตัวเชื่อมต่อตรง 34">
            <a:extLst>
              <a:ext uri="{FF2B5EF4-FFF2-40B4-BE49-F238E27FC236}">
                <a16:creationId xmlns:a16="http://schemas.microsoft.com/office/drawing/2014/main" id="{AA81A1D6-7D59-18E7-6AC1-A51C05CE1732}"/>
              </a:ext>
            </a:extLst>
          </p:cNvPr>
          <p:cNvCxnSpPr>
            <a:cxnSpLocks/>
          </p:cNvCxnSpPr>
          <p:nvPr/>
        </p:nvCxnSpPr>
        <p:spPr>
          <a:xfrm flipV="1">
            <a:off x="5900839" y="2512254"/>
            <a:ext cx="99526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74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425A2C67-2419-B05B-F01C-1294F0B81E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4187817" y="592458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D3BDC17B-3892-299C-DA00-5D8C48EA0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32286506-86B7-4810-4A14-799D4C4B4703}"/>
              </a:ext>
            </a:extLst>
          </p:cNvPr>
          <p:cNvSpPr txBox="1"/>
          <p:nvPr/>
        </p:nvSpPr>
        <p:spPr>
          <a:xfrm>
            <a:off x="5769030" y="1001598"/>
            <a:ext cx="18359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1600" b="1" dirty="0">
                <a:solidFill>
                  <a:srgbClr val="090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สิบเอก มงคล  ศรนวล</a:t>
            </a:r>
          </a:p>
          <a:p>
            <a:pPr algn="ctr" rtl="0"/>
            <a:r>
              <a:rPr lang="th-TH" sz="1600" b="1" dirty="0">
                <a:solidFill>
                  <a:srgbClr val="090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ศึกษาธิการจังหวัดเลย 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C92F6CA-62E0-793F-3F26-B58F3E8B9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962" b="52788" l="54896" r="67292">
                        <a14:foregroundMark x1="56198" y1="40385" x2="58542" y2="46442"/>
                        <a14:foregroundMark x1="56198" y1="40192" x2="58438" y2="46827"/>
                        <a14:foregroundMark x1="56146" y1="40000" x2="57240" y2="46250"/>
                        <a14:foregroundMark x1="57604" y1="46923" x2="59010" y2="47981"/>
                      </a14:backgroundRemoval>
                    </a14:imgEffect>
                  </a14:imgLayer>
                </a14:imgProps>
              </a:ext>
            </a:extLst>
          </a:blip>
          <a:srcRect l="55079" t="27175" r="32812" b="49727"/>
          <a:stretch/>
        </p:blipFill>
        <p:spPr>
          <a:xfrm>
            <a:off x="4558011" y="768921"/>
            <a:ext cx="1082713" cy="1113045"/>
          </a:xfrm>
          <a:prstGeom prst="rect">
            <a:avLst/>
          </a:prstGeom>
        </p:spPr>
      </p:pic>
      <p:pic>
        <p:nvPicPr>
          <p:cNvPr id="14375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16A030EB-2ED6-0E1C-BF6B-FF1217E16D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2353576" y="1867189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1909D31E-F160-637D-FE7A-8D7682BAEA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077" b="79519" l="55781" r="66406"/>
                    </a14:imgEffect>
                  </a14:imgLayer>
                </a14:imgProps>
              </a:ext>
            </a:extLst>
          </a:blip>
          <a:srcRect l="54679" t="57374" r="33212" b="19528"/>
          <a:stretch/>
        </p:blipFill>
        <p:spPr>
          <a:xfrm>
            <a:off x="2701010" y="1983907"/>
            <a:ext cx="1056739" cy="1183106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FFA88490-0F13-B3F3-DEA9-F7CFD6F50C25}"/>
              </a:ext>
            </a:extLst>
          </p:cNvPr>
          <p:cNvSpPr txBox="1"/>
          <p:nvPr/>
        </p:nvSpPr>
        <p:spPr>
          <a:xfrm>
            <a:off x="3757749" y="2260031"/>
            <a:ext cx="21430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1600" b="1" dirty="0">
                <a:solidFill>
                  <a:srgbClr val="090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นางกาญจนา  จันปุ่ม</a:t>
            </a:r>
          </a:p>
          <a:p>
            <a:pPr algn="ctr" rtl="0"/>
            <a:r>
              <a:rPr lang="th-TH" sz="1600" b="1" dirty="0">
                <a:solidFill>
                  <a:srgbClr val="090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รองศึกษาธิการจังหวัดเลย </a:t>
            </a:r>
          </a:p>
        </p:txBody>
      </p:sp>
      <p:sp>
        <p:nvSpPr>
          <p:cNvPr id="3" name="สี่เหลี่ยมผืนผ้า: มุมมน 2">
            <a:extLst>
              <a:ext uri="{FF2B5EF4-FFF2-40B4-BE49-F238E27FC236}">
                <a16:creationId xmlns:a16="http://schemas.microsoft.com/office/drawing/2014/main" id="{EB63A3D7-087B-924B-E357-FD6F5EB6E301}"/>
              </a:ext>
            </a:extLst>
          </p:cNvPr>
          <p:cNvSpPr/>
          <p:nvPr/>
        </p:nvSpPr>
        <p:spPr>
          <a:xfrm>
            <a:off x="3714093" y="122992"/>
            <a:ext cx="4688465" cy="49144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sz="2800" b="1" i="0" dirty="0">
                <a:solidFill>
                  <a:srgbClr val="3929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dchiangUPC" panose="02020603050405020304" pitchFamily="18" charset="-34"/>
                <a:cs typeface="KodchiangUPC" panose="02020603050405020304" pitchFamily="18" charset="-34"/>
              </a:rPr>
              <a:t>โครงสร้างผู้บริหารสำนักงานศึกษาธิการจังหวัดเลย</a:t>
            </a:r>
            <a:endParaRPr lang="th-TH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dchiangUPC" panose="02020603050405020304" pitchFamily="18" charset="-34"/>
              <a:cs typeface="KodchiangUPC" panose="02020603050405020304" pitchFamily="18" charset="-34"/>
            </a:endParaRPr>
          </a:p>
        </p:txBody>
      </p:sp>
      <p:pic>
        <p:nvPicPr>
          <p:cNvPr id="6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8FED1239-8CF2-177F-EF81-431D8E022D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213346" y="5547395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B08104D4-886A-E8AC-340A-20512CE3ACDA}"/>
              </a:ext>
            </a:extLst>
          </p:cNvPr>
          <p:cNvSpPr txBox="1"/>
          <p:nvPr/>
        </p:nvSpPr>
        <p:spPr>
          <a:xfrm>
            <a:off x="1487594" y="5869030"/>
            <a:ext cx="222649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ธนโช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ติ แสนสุภา</a:t>
            </a:r>
          </a:p>
          <a:p>
            <a:pPr algn="ctr"/>
            <a:r>
              <a:rPr lang="th-TH" sz="10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นักวิชาการศึกษาชำนาญการ</a:t>
            </a:r>
          </a:p>
          <a:p>
            <a:pPr algn="ctr"/>
            <a:r>
              <a:rPr lang="th-TH" sz="10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ปฏิบัติหน้าที่ผู้อำนวยการกลุ่มลูกเสือฯ</a:t>
            </a:r>
          </a:p>
        </p:txBody>
      </p:sp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B6F7C920-2930-9E07-E1F2-FD8C8E2979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503" y="173738"/>
            <a:ext cx="1156071" cy="1156071"/>
          </a:xfrm>
          <a:prstGeom prst="rect">
            <a:avLst/>
          </a:prstGeom>
        </p:spPr>
      </p:pic>
      <p:cxnSp>
        <p:nvCxnSpPr>
          <p:cNvPr id="20" name="ตัวเชื่อมต่อตรง 19">
            <a:extLst>
              <a:ext uri="{FF2B5EF4-FFF2-40B4-BE49-F238E27FC236}">
                <a16:creationId xmlns:a16="http://schemas.microsoft.com/office/drawing/2014/main" id="{71E79E02-B3AE-EE75-13CE-5BD3B0CFD3E0}"/>
              </a:ext>
            </a:extLst>
          </p:cNvPr>
          <p:cNvCxnSpPr>
            <a:cxnSpLocks/>
          </p:cNvCxnSpPr>
          <p:nvPr/>
        </p:nvCxnSpPr>
        <p:spPr>
          <a:xfrm>
            <a:off x="6501437" y="1735315"/>
            <a:ext cx="0" cy="14959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ตัวเชื่อมต่อตรง 28">
            <a:extLst>
              <a:ext uri="{FF2B5EF4-FFF2-40B4-BE49-F238E27FC236}">
                <a16:creationId xmlns:a16="http://schemas.microsoft.com/office/drawing/2014/main" id="{90C3927D-E327-D511-4A35-C88638F96180}"/>
              </a:ext>
            </a:extLst>
          </p:cNvPr>
          <p:cNvCxnSpPr>
            <a:cxnSpLocks/>
          </p:cNvCxnSpPr>
          <p:nvPr/>
        </p:nvCxnSpPr>
        <p:spPr>
          <a:xfrm>
            <a:off x="235711" y="3231219"/>
            <a:ext cx="806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46" name="ตัวเชื่อมต่อตรง 14345">
            <a:extLst>
              <a:ext uri="{FF2B5EF4-FFF2-40B4-BE49-F238E27FC236}">
                <a16:creationId xmlns:a16="http://schemas.microsoft.com/office/drawing/2014/main" id="{0821B25B-A08B-E1F9-B747-B0F86A2E6710}"/>
              </a:ext>
            </a:extLst>
          </p:cNvPr>
          <p:cNvCxnSpPr/>
          <p:nvPr/>
        </p:nvCxnSpPr>
        <p:spPr>
          <a:xfrm>
            <a:off x="8281342" y="3231220"/>
            <a:ext cx="0" cy="18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55" name="ตัวเชื่อมต่อตรง 14354">
            <a:extLst>
              <a:ext uri="{FF2B5EF4-FFF2-40B4-BE49-F238E27FC236}">
                <a16:creationId xmlns:a16="http://schemas.microsoft.com/office/drawing/2014/main" id="{AC5785E8-608C-7F4B-8E8B-6F4F3D48941E}"/>
              </a:ext>
            </a:extLst>
          </p:cNvPr>
          <p:cNvCxnSpPr/>
          <p:nvPr/>
        </p:nvCxnSpPr>
        <p:spPr>
          <a:xfrm>
            <a:off x="4372712" y="3249049"/>
            <a:ext cx="0" cy="3024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56" name="ตัวเชื่อมต่อตรง 14355">
            <a:extLst>
              <a:ext uri="{FF2B5EF4-FFF2-40B4-BE49-F238E27FC236}">
                <a16:creationId xmlns:a16="http://schemas.microsoft.com/office/drawing/2014/main" id="{0FFF86E0-1DE6-5334-5907-C5074E4FA132}"/>
              </a:ext>
            </a:extLst>
          </p:cNvPr>
          <p:cNvCxnSpPr/>
          <p:nvPr/>
        </p:nvCxnSpPr>
        <p:spPr>
          <a:xfrm>
            <a:off x="225100" y="3222594"/>
            <a:ext cx="0" cy="3024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ตัวเชื่อมต่อตรง 23">
            <a:extLst>
              <a:ext uri="{FF2B5EF4-FFF2-40B4-BE49-F238E27FC236}">
                <a16:creationId xmlns:a16="http://schemas.microsoft.com/office/drawing/2014/main" id="{0572B3F2-CA4F-24CC-8FF9-932F74D9A064}"/>
              </a:ext>
            </a:extLst>
          </p:cNvPr>
          <p:cNvCxnSpPr>
            <a:cxnSpLocks/>
          </p:cNvCxnSpPr>
          <p:nvPr/>
        </p:nvCxnSpPr>
        <p:spPr>
          <a:xfrm flipV="1">
            <a:off x="8261280" y="5009220"/>
            <a:ext cx="252000" cy="60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ตัวเชื่อมต่อตรง 25">
            <a:extLst>
              <a:ext uri="{FF2B5EF4-FFF2-40B4-BE49-F238E27FC236}">
                <a16:creationId xmlns:a16="http://schemas.microsoft.com/office/drawing/2014/main" id="{2E1D567C-6A4B-1B3C-FD31-3835DE00F578}"/>
              </a:ext>
            </a:extLst>
          </p:cNvPr>
          <p:cNvCxnSpPr>
            <a:cxnSpLocks/>
          </p:cNvCxnSpPr>
          <p:nvPr/>
        </p:nvCxnSpPr>
        <p:spPr>
          <a:xfrm flipV="1">
            <a:off x="228675" y="3861347"/>
            <a:ext cx="360000" cy="60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ตัวเชื่อมต่อตรง 29">
            <a:extLst>
              <a:ext uri="{FF2B5EF4-FFF2-40B4-BE49-F238E27FC236}">
                <a16:creationId xmlns:a16="http://schemas.microsoft.com/office/drawing/2014/main" id="{135AEED6-1285-25C3-2EB6-DC387C97073F}"/>
              </a:ext>
            </a:extLst>
          </p:cNvPr>
          <p:cNvCxnSpPr>
            <a:cxnSpLocks/>
          </p:cNvCxnSpPr>
          <p:nvPr/>
        </p:nvCxnSpPr>
        <p:spPr>
          <a:xfrm flipV="1">
            <a:off x="228675" y="5047516"/>
            <a:ext cx="360000" cy="60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6" name="ตัวเชื่อมต่อตรง 14335">
            <a:extLst>
              <a:ext uri="{FF2B5EF4-FFF2-40B4-BE49-F238E27FC236}">
                <a16:creationId xmlns:a16="http://schemas.microsoft.com/office/drawing/2014/main" id="{1FE6E53C-6DAC-52C7-C6E4-CCF8FA5AFB5D}"/>
              </a:ext>
            </a:extLst>
          </p:cNvPr>
          <p:cNvCxnSpPr>
            <a:cxnSpLocks/>
          </p:cNvCxnSpPr>
          <p:nvPr/>
        </p:nvCxnSpPr>
        <p:spPr>
          <a:xfrm flipV="1">
            <a:off x="236855" y="6219180"/>
            <a:ext cx="360000" cy="60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8" name="ตัวเชื่อมต่อตรง 14337">
            <a:extLst>
              <a:ext uri="{FF2B5EF4-FFF2-40B4-BE49-F238E27FC236}">
                <a16:creationId xmlns:a16="http://schemas.microsoft.com/office/drawing/2014/main" id="{6348D73B-C51F-022F-A877-B861F7AC9336}"/>
              </a:ext>
            </a:extLst>
          </p:cNvPr>
          <p:cNvCxnSpPr>
            <a:cxnSpLocks/>
          </p:cNvCxnSpPr>
          <p:nvPr/>
        </p:nvCxnSpPr>
        <p:spPr>
          <a:xfrm flipV="1">
            <a:off x="11287064" y="3606232"/>
            <a:ext cx="432000" cy="6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40" name="ตัวเชื่อมต่อตรง 14339">
            <a:extLst>
              <a:ext uri="{FF2B5EF4-FFF2-40B4-BE49-F238E27FC236}">
                <a16:creationId xmlns:a16="http://schemas.microsoft.com/office/drawing/2014/main" id="{B037C3B5-B011-1C11-AF2E-8F474A20E4E8}"/>
              </a:ext>
            </a:extLst>
          </p:cNvPr>
          <p:cNvCxnSpPr>
            <a:cxnSpLocks/>
          </p:cNvCxnSpPr>
          <p:nvPr/>
        </p:nvCxnSpPr>
        <p:spPr>
          <a:xfrm flipV="1">
            <a:off x="11285017" y="4853583"/>
            <a:ext cx="432000" cy="6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60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4632938F-9A3C-69DC-E595-17C6CA523F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183551" y="4364306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F6DFC11F-A7A6-C3AF-D00F-5B85B8909E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404" b="74135" l="46250" r="57500"/>
                    </a14:imgEffect>
                  </a14:imgLayer>
                </a14:imgProps>
              </a:ext>
            </a:extLst>
          </a:blip>
          <a:srcRect l="46090" t="52512" r="42640" b="25709"/>
          <a:stretch/>
        </p:blipFill>
        <p:spPr>
          <a:xfrm>
            <a:off x="596855" y="4575762"/>
            <a:ext cx="983385" cy="1068197"/>
          </a:xfrm>
          <a:prstGeom prst="rect">
            <a:avLst/>
          </a:prstGeom>
        </p:spPr>
      </p:pic>
      <p:pic>
        <p:nvPicPr>
          <p:cNvPr id="14361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578B3B30-BE40-F9DF-DB2D-84F11F1CC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227978" y="3149509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BAB1CFE4-1268-BF45-CC3A-089E4CF737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9327" b="80385" l="45781" r="57500"/>
                    </a14:imgEffect>
                  </a14:imgLayer>
                </a14:imgProps>
              </a:ext>
            </a:extLst>
          </a:blip>
          <a:srcRect l="45625" t="59376" r="42500" b="19711"/>
          <a:stretch/>
        </p:blipFill>
        <p:spPr>
          <a:xfrm>
            <a:off x="627885" y="3349534"/>
            <a:ext cx="994914" cy="1010013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8D5B5210-C427-705A-8745-C6F35A99AEE0}"/>
              </a:ext>
            </a:extLst>
          </p:cNvPr>
          <p:cNvSpPr txBox="1"/>
          <p:nvPr/>
        </p:nvSpPr>
        <p:spPr>
          <a:xfrm>
            <a:off x="903159" y="4780175"/>
            <a:ext cx="304872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latin typeface="JasmineUPC" panose="02020603050405020304" pitchFamily="18" charset="-34"/>
                <a:cs typeface="JasmineUPC" panose="02020603050405020304" pitchFamily="18" charset="-34"/>
              </a:rPr>
              <a:t>        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นางสาวจิตราภรณ์ ค้ำมา</a:t>
            </a:r>
          </a:p>
          <a:p>
            <a:pPr algn="ctr"/>
            <a:r>
              <a:rPr lang="th-TH" sz="10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              </a:t>
            </a:r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ผู้อำนวยการกลุ่มส่งเสริมการศึกษาเอกชน</a:t>
            </a:r>
            <a:endParaRPr lang="en-US" sz="1200" b="1" dirty="0">
              <a:solidFill>
                <a:srgbClr val="0909F5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sp>
        <p:nvSpPr>
          <p:cNvPr id="14347" name="กล่องข้อความ 14346">
            <a:extLst>
              <a:ext uri="{FF2B5EF4-FFF2-40B4-BE49-F238E27FC236}">
                <a16:creationId xmlns:a16="http://schemas.microsoft.com/office/drawing/2014/main" id="{CA568F03-3ABD-B622-2B8B-7399FD325D6C}"/>
              </a:ext>
            </a:extLst>
          </p:cNvPr>
          <p:cNvSpPr txBox="1"/>
          <p:nvPr/>
        </p:nvSpPr>
        <p:spPr>
          <a:xfrm>
            <a:off x="1499739" y="3504766"/>
            <a:ext cx="23538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นางสุดารัก ประสพสมัย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ผู้อำนวยการกลุ่มนิเทศ ติดตาม                  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และประเมินผล</a:t>
            </a:r>
          </a:p>
        </p:txBody>
      </p:sp>
      <p:pic>
        <p:nvPicPr>
          <p:cNvPr id="14363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E5DD3D97-D572-F91D-07BA-8E1650E0B2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4271874" y="4350784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3" name="กล่องข้อความ 14352">
            <a:extLst>
              <a:ext uri="{FF2B5EF4-FFF2-40B4-BE49-F238E27FC236}">
                <a16:creationId xmlns:a16="http://schemas.microsoft.com/office/drawing/2014/main" id="{730A1529-46C0-6463-09F7-14D54414FF68}"/>
              </a:ext>
            </a:extLst>
          </p:cNvPr>
          <p:cNvSpPr txBox="1"/>
          <p:nvPr/>
        </p:nvSpPr>
        <p:spPr>
          <a:xfrm>
            <a:off x="5634991" y="4749786"/>
            <a:ext cx="21857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นายยุทธพงษ์ เยี่ยมอ่อน</a:t>
            </a:r>
            <a:endParaRPr lang="en-US" sz="1400" b="1" dirty="0">
              <a:solidFill>
                <a:srgbClr val="0909F5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</a:t>
            </a:r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ผู้อำนวยการกลุ่มบริหารงานบุคคล</a:t>
            </a:r>
            <a:endParaRPr lang="en-US" sz="1200" b="1" dirty="0">
              <a:solidFill>
                <a:srgbClr val="0909F5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923DE872-F528-0B7D-0EB9-16013421B3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8558" b="80192" l="77500" r="89792">
                        <a14:foregroundMark x1="80990" y1="75192" x2="86875" y2="75385"/>
                        <a14:foregroundMark x1="79792" y1="72404" x2="86875" y2="73365"/>
                        <a14:foregroundMark x1="79583" y1="72212" x2="84167" y2="78365"/>
                        <a14:foregroundMark x1="85208" y1="77788" x2="88177" y2="73173"/>
                        <a14:foregroundMark x1="85573" y1="78654" x2="88177" y2="75769"/>
                        <a14:foregroundMark x1="88177" y1="76442" x2="88490" y2="73942"/>
                        <a14:foregroundMark x1="79271" y1="72981" x2="82604" y2="77596"/>
                        <a14:foregroundMark x1="78906" y1="73942" x2="82396" y2="77596"/>
                        <a14:foregroundMark x1="79583" y1="75577" x2="82865" y2="78654"/>
                        <a14:foregroundMark x1="84479" y1="77788" x2="85781" y2="74615"/>
                        <a14:foregroundMark x1="82865" y1="78654" x2="84896" y2="78173"/>
                        <a14:foregroundMark x1="83594" y1="78846" x2="85000" y2="78654"/>
                      </a14:backgroundRemoval>
                    </a14:imgEffect>
                  </a14:imgLayer>
                </a14:imgProps>
              </a:ext>
            </a:extLst>
          </a:blip>
          <a:srcRect l="77852" t="58943" r="10273" b="20144"/>
          <a:stretch/>
        </p:blipFill>
        <p:spPr>
          <a:xfrm>
            <a:off x="4667217" y="4521204"/>
            <a:ext cx="998089" cy="1069152"/>
          </a:xfrm>
          <a:prstGeom prst="rect">
            <a:avLst/>
          </a:prstGeom>
        </p:spPr>
      </p:pic>
      <p:pic>
        <p:nvPicPr>
          <p:cNvPr id="14365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256FCB87-C239-2B14-28DF-5DF30EA7E4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4276852" y="3149509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7" name="กล่องข้อความ 14336">
            <a:extLst>
              <a:ext uri="{FF2B5EF4-FFF2-40B4-BE49-F238E27FC236}">
                <a16:creationId xmlns:a16="http://schemas.microsoft.com/office/drawing/2014/main" id="{DD369855-7DBA-C03D-07CA-B494D953F1AC}"/>
              </a:ext>
            </a:extLst>
          </p:cNvPr>
          <p:cNvSpPr txBox="1"/>
          <p:nvPr/>
        </p:nvSpPr>
        <p:spPr>
          <a:xfrm>
            <a:off x="5709803" y="3572103"/>
            <a:ext cx="208996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นางปุณยาว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ีย์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งอยปัดพันธ์</a:t>
            </a:r>
          </a:p>
          <a:p>
            <a:pPr algn="ctr" rtl="0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ผู้อำนวยการกลุ่มอำนวยการ</a:t>
            </a: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2940EC6B-72BD-B0D3-9AA0-25B76A9E95B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9808" b="80865" l="30417" r="42188">
                        <a14:foregroundMark x1="32604" y1="74615" x2="32604" y2="74615"/>
                        <a14:foregroundMark x1="31875" y1="72788" x2="33490" y2="77885"/>
                        <a14:foregroundMark x1="34688" y1="71635" x2="36615" y2="77885"/>
                        <a14:foregroundMark x1="37708" y1="79038" x2="39167" y2="76635"/>
                        <a14:foregroundMark x1="31875" y1="74231" x2="33802" y2="78462"/>
                      </a14:backgroundRemoval>
                    </a14:imgEffect>
                  </a14:imgLayer>
                </a14:imgProps>
              </a:ext>
            </a:extLst>
          </a:blip>
          <a:srcRect l="30547" t="59664" r="57578" b="19423"/>
          <a:stretch/>
        </p:blipFill>
        <p:spPr>
          <a:xfrm>
            <a:off x="4702421" y="3356807"/>
            <a:ext cx="1021918" cy="1013069"/>
          </a:xfrm>
          <a:prstGeom prst="rect">
            <a:avLst/>
          </a:prstGeom>
        </p:spPr>
      </p:pic>
      <p:pic>
        <p:nvPicPr>
          <p:cNvPr id="14367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CE54DD14-64E1-EB93-C45D-5E1388E846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8112602" y="3120910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1" name="กล่องข้อความ 14350">
            <a:extLst>
              <a:ext uri="{FF2B5EF4-FFF2-40B4-BE49-F238E27FC236}">
                <a16:creationId xmlns:a16="http://schemas.microsoft.com/office/drawing/2014/main" id="{69B8D13D-9998-4A7F-FE0B-D0A7B3187F4D}"/>
              </a:ext>
            </a:extLst>
          </p:cNvPr>
          <p:cNvSpPr txBox="1"/>
          <p:nvPr/>
        </p:nvSpPr>
        <p:spPr>
          <a:xfrm>
            <a:off x="9280835" y="3533028"/>
            <a:ext cx="245791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   นางภคมน หิรัญมณีมาศ</a:t>
            </a:r>
          </a:p>
          <a:p>
            <a:pPr algn="ctr"/>
            <a:r>
              <a:rPr lang="th-TH" sz="12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    ผู้อำนวยการกลุ่มพัฒนาการศึกษา</a:t>
            </a:r>
            <a:endParaRPr lang="en-US" sz="1200" b="1" dirty="0">
              <a:solidFill>
                <a:srgbClr val="0909F5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D5D09B43-9F44-F0C4-114C-A63B3C7DF0B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8750" b="81923" l="60990" r="74115">
                        <a14:foregroundMark x1="65000" y1="73462" x2="69375" y2="76058"/>
                        <a14:foregroundMark x1="68177" y1="76923" x2="71198" y2="74231"/>
                        <a14:foregroundMark x1="63698" y1="74327" x2="66406" y2="77115"/>
                        <a14:foregroundMark x1="66406" y1="77885" x2="71510" y2="75673"/>
                        <a14:foregroundMark x1="63594" y1="74904" x2="65573" y2="78269"/>
                        <a14:foregroundMark x1="66406" y1="78846" x2="69375" y2="78654"/>
                        <a14:foregroundMark x1="70417" y1="78654" x2="72188" y2="74904"/>
                      </a14:backgroundRemoval>
                    </a14:imgEffect>
                  </a14:imgLayer>
                </a14:imgProps>
              </a:ext>
            </a:extLst>
          </a:blip>
          <a:srcRect l="62266" t="59231" r="26562" b="19856"/>
          <a:stretch/>
        </p:blipFill>
        <p:spPr>
          <a:xfrm>
            <a:off x="8533341" y="3312022"/>
            <a:ext cx="980988" cy="1047522"/>
          </a:xfrm>
          <a:prstGeom prst="rect">
            <a:avLst/>
          </a:prstGeom>
        </p:spPr>
      </p:pic>
      <p:pic>
        <p:nvPicPr>
          <p:cNvPr id="14362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F9EA3C7E-76ED-46CE-C49B-FF2CCD8C29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4249010" y="5537026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83B9FC8D-3932-3CE4-E39B-8F876E54F860}"/>
              </a:ext>
            </a:extLst>
          </p:cNvPr>
          <p:cNvSpPr txBox="1"/>
          <p:nvPr/>
        </p:nvSpPr>
        <p:spPr>
          <a:xfrm>
            <a:off x="5474164" y="5885005"/>
            <a:ext cx="250743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นายชูเกียรติ พาเทียม</a:t>
            </a:r>
          </a:p>
          <a:p>
            <a:pPr algn="ctr"/>
            <a:r>
              <a:rPr lang="th-TH" sz="10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นิติกรชำนาญการพิเศษ</a:t>
            </a:r>
          </a:p>
          <a:p>
            <a:pPr algn="ctr"/>
            <a:r>
              <a:rPr lang="th-TH" sz="10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ปฏิบัติหน้าที่ผู้อำนวยการหน่วยตรวจสอบภายใน</a:t>
            </a:r>
          </a:p>
        </p:txBody>
      </p:sp>
      <p:pic>
        <p:nvPicPr>
          <p:cNvPr id="14366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E8FE8085-F8BC-7941-D0C0-4549194DCE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8122557" y="4354192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A17AD0A7-1070-C564-CA4D-564C13B3E54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404" b="76827" l="30000" r="42188">
                        <a14:foregroundMark x1="32083" y1="68365" x2="36354" y2="72019"/>
                        <a14:foregroundMark x1="36354" y1="72019" x2="40417" y2="66635"/>
                        <a14:foregroundMark x1="36667" y1="72404" x2="40625" y2="68750"/>
                        <a14:foregroundMark x1="31979" y1="68942" x2="33438" y2="70865"/>
                        <a14:foregroundMark x1="33854" y1="71250" x2="36354" y2="72596"/>
                        <a14:foregroundMark x1="36979" y1="72596" x2="38125" y2="72212"/>
                        <a14:foregroundMark x1="38750" y1="72019" x2="40104" y2="70481"/>
                        <a14:foregroundMark x1="40417" y1="70288" x2="40833" y2="69327"/>
                      </a14:backgroundRemoval>
                    </a14:imgEffect>
                  </a14:imgLayer>
                </a14:imgProps>
              </a:ext>
            </a:extLst>
          </a:blip>
          <a:srcRect l="30625" t="52164" r="58105" b="26057"/>
          <a:stretch/>
        </p:blipFill>
        <p:spPr>
          <a:xfrm>
            <a:off x="8533342" y="4529830"/>
            <a:ext cx="980987" cy="1091982"/>
          </a:xfrm>
          <a:prstGeom prst="rect">
            <a:avLst/>
          </a:prstGeom>
        </p:spPr>
      </p:pic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2874902C-95D2-18D3-60B5-DFFC1656013F}"/>
              </a:ext>
            </a:extLst>
          </p:cNvPr>
          <p:cNvSpPr txBox="1"/>
          <p:nvPr/>
        </p:nvSpPr>
        <p:spPr>
          <a:xfrm>
            <a:off x="9470422" y="4708130"/>
            <a:ext cx="229523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นางณัฐ</a:t>
            </a:r>
            <a:r>
              <a:rPr lang="th-TH" sz="1400" b="1" dirty="0" err="1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ชญา</a:t>
            </a:r>
            <a:r>
              <a:rPr lang="th-TH" sz="14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พร พรหมหาราช</a:t>
            </a:r>
          </a:p>
          <a:p>
            <a:pPr algn="ctr"/>
            <a:r>
              <a:rPr lang="th-TH" sz="10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นักวิเคราะห์นโยบายและแผนชำนาญการ</a:t>
            </a:r>
          </a:p>
          <a:p>
            <a:pPr algn="ctr"/>
            <a:r>
              <a:rPr lang="th-TH" sz="1000" b="1" dirty="0">
                <a:solidFill>
                  <a:srgbClr val="0909F5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รักษาการในตำแหน่งผู้อำนวยการกลุ่มนโยบายและแผน</a:t>
            </a:r>
          </a:p>
        </p:txBody>
      </p:sp>
      <p:cxnSp>
        <p:nvCxnSpPr>
          <p:cNvPr id="14369" name="ตัวเชื่อมต่อตรง 14368">
            <a:extLst>
              <a:ext uri="{FF2B5EF4-FFF2-40B4-BE49-F238E27FC236}">
                <a16:creationId xmlns:a16="http://schemas.microsoft.com/office/drawing/2014/main" id="{60D27B31-2591-1809-ACB3-E7238E503E96}"/>
              </a:ext>
            </a:extLst>
          </p:cNvPr>
          <p:cNvCxnSpPr/>
          <p:nvPr/>
        </p:nvCxnSpPr>
        <p:spPr>
          <a:xfrm>
            <a:off x="4372712" y="3861347"/>
            <a:ext cx="28587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70" name="ตัวเชื่อมต่อตรง 14369">
            <a:extLst>
              <a:ext uri="{FF2B5EF4-FFF2-40B4-BE49-F238E27FC236}">
                <a16:creationId xmlns:a16="http://schemas.microsoft.com/office/drawing/2014/main" id="{C3B4CCBC-2133-3807-6CBA-C7E15952C63E}"/>
              </a:ext>
            </a:extLst>
          </p:cNvPr>
          <p:cNvCxnSpPr/>
          <p:nvPr/>
        </p:nvCxnSpPr>
        <p:spPr>
          <a:xfrm>
            <a:off x="4361218" y="5040287"/>
            <a:ext cx="28587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71" name="ตัวเชื่อมต่อตรง 14370">
            <a:extLst>
              <a:ext uri="{FF2B5EF4-FFF2-40B4-BE49-F238E27FC236}">
                <a16:creationId xmlns:a16="http://schemas.microsoft.com/office/drawing/2014/main" id="{3C0A4485-0C8D-50E7-BD30-7307A2771FBE}"/>
              </a:ext>
            </a:extLst>
          </p:cNvPr>
          <p:cNvCxnSpPr/>
          <p:nvPr/>
        </p:nvCxnSpPr>
        <p:spPr>
          <a:xfrm>
            <a:off x="4352592" y="6256609"/>
            <a:ext cx="28587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72" name="ตัวเชื่อมต่อตรง 14371">
            <a:extLst>
              <a:ext uri="{FF2B5EF4-FFF2-40B4-BE49-F238E27FC236}">
                <a16:creationId xmlns:a16="http://schemas.microsoft.com/office/drawing/2014/main" id="{A476D939-A42A-2D6A-BE85-09094EEF51C5}"/>
              </a:ext>
            </a:extLst>
          </p:cNvPr>
          <p:cNvCxnSpPr/>
          <p:nvPr/>
        </p:nvCxnSpPr>
        <p:spPr>
          <a:xfrm>
            <a:off x="8260348" y="3867105"/>
            <a:ext cx="216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4" descr="รูปอ้างป้ายชื่อกรอบข้อความกล่องข้อความ PNG , กล่องข้อความ, กรอบชื่อเรื่อง,  ฉลากภาพ PNG และ PSD สำหรับดาวน์โหลดฟรี">
            <a:extLst>
              <a:ext uri="{FF2B5EF4-FFF2-40B4-BE49-F238E27FC236}">
                <a16:creationId xmlns:a16="http://schemas.microsoft.com/office/drawing/2014/main" id="{70992646-1BBF-8DFD-18C5-B58445EC9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r="27049" b="72384"/>
          <a:stretch/>
        </p:blipFill>
        <p:spPr bwMode="auto">
          <a:xfrm>
            <a:off x="6374563" y="1840941"/>
            <a:ext cx="3998032" cy="1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กล่องข้อความ 32">
            <a:extLst>
              <a:ext uri="{FF2B5EF4-FFF2-40B4-BE49-F238E27FC236}">
                <a16:creationId xmlns:a16="http://schemas.microsoft.com/office/drawing/2014/main" id="{8E2CBCF6-3CF4-675E-1089-8187DC57AFE5}"/>
              </a:ext>
            </a:extLst>
          </p:cNvPr>
          <p:cNvSpPr txBox="1"/>
          <p:nvPr/>
        </p:nvSpPr>
        <p:spPr>
          <a:xfrm>
            <a:off x="7778736" y="2233783"/>
            <a:ext cx="21430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sz="1600" b="1" dirty="0">
                <a:solidFill>
                  <a:srgbClr val="090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นางสาวสุริณี </a:t>
            </a:r>
            <a:r>
              <a:rPr lang="th-TH" sz="1600" b="1" dirty="0" err="1">
                <a:solidFill>
                  <a:srgbClr val="090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วัฒนศ</a:t>
            </a:r>
            <a:r>
              <a:rPr lang="th-TH" sz="1600" b="1" dirty="0">
                <a:solidFill>
                  <a:srgbClr val="090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รีทาน</a:t>
            </a:r>
            <a:r>
              <a:rPr lang="th-TH" sz="1600" b="1" dirty="0" err="1">
                <a:solidFill>
                  <a:srgbClr val="090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ัง</a:t>
            </a:r>
            <a:endParaRPr lang="th-TH" sz="1600" b="1" dirty="0">
              <a:solidFill>
                <a:srgbClr val="0909F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ctr" rtl="0"/>
            <a:r>
              <a:rPr lang="th-TH" sz="1600" b="1" dirty="0">
                <a:solidFill>
                  <a:srgbClr val="090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รองศึกษาธิการจังหวัดเลย </a:t>
            </a:r>
          </a:p>
        </p:txBody>
      </p:sp>
      <p:sp>
        <p:nvSpPr>
          <p:cNvPr id="43" name="วงรี 42">
            <a:extLst>
              <a:ext uri="{FF2B5EF4-FFF2-40B4-BE49-F238E27FC236}">
                <a16:creationId xmlns:a16="http://schemas.microsoft.com/office/drawing/2014/main" id="{893BA7E6-B546-F0F0-A5EB-1DA0BBCEEC8F}"/>
              </a:ext>
            </a:extLst>
          </p:cNvPr>
          <p:cNvSpPr/>
          <p:nvPr/>
        </p:nvSpPr>
        <p:spPr>
          <a:xfrm>
            <a:off x="6824663" y="2060829"/>
            <a:ext cx="916910" cy="999918"/>
          </a:xfrm>
          <a:prstGeom prst="ellipse">
            <a:avLst/>
          </a:prstGeom>
          <a:blipFill>
            <a:blip r:embed="rId1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วงรี 43">
            <a:extLst>
              <a:ext uri="{FF2B5EF4-FFF2-40B4-BE49-F238E27FC236}">
                <a16:creationId xmlns:a16="http://schemas.microsoft.com/office/drawing/2014/main" id="{71026386-360E-D175-BC9C-1A4423D2D176}"/>
              </a:ext>
            </a:extLst>
          </p:cNvPr>
          <p:cNvSpPr/>
          <p:nvPr/>
        </p:nvSpPr>
        <p:spPr>
          <a:xfrm>
            <a:off x="4702421" y="5768341"/>
            <a:ext cx="922020" cy="966421"/>
          </a:xfrm>
          <a:prstGeom prst="ellipse">
            <a:avLst/>
          </a:prstGeom>
          <a:blipFill>
            <a:blip r:embed="rId1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วงรี 44">
            <a:extLst>
              <a:ext uri="{FF2B5EF4-FFF2-40B4-BE49-F238E27FC236}">
                <a16:creationId xmlns:a16="http://schemas.microsoft.com/office/drawing/2014/main" id="{B20D18C9-91AC-1644-7CBE-758BC20B1B41}"/>
              </a:ext>
            </a:extLst>
          </p:cNvPr>
          <p:cNvSpPr/>
          <p:nvPr/>
        </p:nvSpPr>
        <p:spPr>
          <a:xfrm>
            <a:off x="678512" y="5766463"/>
            <a:ext cx="901727" cy="989694"/>
          </a:xfrm>
          <a:prstGeom prst="ellipse">
            <a:avLst/>
          </a:prstGeom>
          <a:blipFill>
            <a:blip r:embed="rId1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31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05507C3B-040B-2340-71D5-BC9F59333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CA3EBC0F-5229-0991-F794-946C1F5D53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656" y="955925"/>
            <a:ext cx="928688" cy="928688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4BB2FA44-A050-7FC4-E59A-12A397A0E552}"/>
              </a:ext>
            </a:extLst>
          </p:cNvPr>
          <p:cNvSpPr txBox="1"/>
          <p:nvPr/>
        </p:nvSpPr>
        <p:spPr>
          <a:xfrm>
            <a:off x="3014663" y="1870327"/>
            <a:ext cx="6162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b="1" i="0" dirty="0">
                <a:solidFill>
                  <a:srgbClr val="4D3907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สำนักงานศึกษาธิการจังหวัดเลย</a:t>
            </a:r>
            <a:endParaRPr lang="th-TH" dirty="0"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247AF7C2-D9C6-17A5-3E87-AC063079EC91}"/>
              </a:ext>
            </a:extLst>
          </p:cNvPr>
          <p:cNvSpPr txBox="1"/>
          <p:nvPr/>
        </p:nvSpPr>
        <p:spPr>
          <a:xfrm>
            <a:off x="3014663" y="2075169"/>
            <a:ext cx="6162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b="1" i="0" dirty="0">
                <a:solidFill>
                  <a:srgbClr val="4D3907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สังกัดสำนักงานปลัดกระทรวงศึกษาธิการ กระทรวงศึกษาธิการ</a:t>
            </a:r>
            <a:endParaRPr lang="th-TH" dirty="0"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E604B9E6-5252-0779-F554-B80BA728050B}"/>
              </a:ext>
            </a:extLst>
          </p:cNvPr>
          <p:cNvSpPr txBox="1"/>
          <p:nvPr/>
        </p:nvSpPr>
        <p:spPr>
          <a:xfrm>
            <a:off x="1485900" y="2333685"/>
            <a:ext cx="93726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b="1" i="0" dirty="0">
                <a:solidFill>
                  <a:srgbClr val="4D3907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ประกาศสำนักงานปลัดกระทรวงศึกษาธิการ</a:t>
            </a:r>
            <a:endParaRPr lang="th-TH" b="1" dirty="0"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 rtl="0"/>
            <a:r>
              <a:rPr lang="th-TH" b="1" i="0" dirty="0">
                <a:solidFill>
                  <a:srgbClr val="4D3907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เรื่อง การแบ่งหน่วยงานภายในสำนักงานศึกษาธิการจังหวัด สังกัดสำนักงานปลัดกระทรวงศึกษาธิการ</a:t>
            </a:r>
            <a:endParaRPr lang="th-TH" b="1" dirty="0"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 rtl="0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ตามคำสั่งหัวหน้าคณะรักษาความสงบแห่งชาติ ที่ 19/2560 เรื่องการปฏิรูปการศึกษาในภูมิภาคของกระทรวงศึกษาธิการ                   ลงวันที่ 3 เมษายน พุทธศักราช 2560 ข้อ 11 และ พ.ร.บ. แก้ไขเพิ่มเติมคำสั่ง คสช. ที่ 19/2560 เรื่อง การปฏิรูปการศึกษา                ในภูมิภาคของกระทรวงศึกษาธิการ ลงวันที่ 3 เมษายน พุทธศักราช 2560 ให้มีสำนักงานศึกษาธิการจังหวัด สังกัดสำนักงานปลัดกระทรวงศึกษาธิการ กระทรวงศึกษาธิการ เพื่อปฏิบัติภารกิจของกระทรวงศึกษาธิการเกี่ยวกับการบริหาร                        และการจัดการศึกษาตามที่กฎหมายกำหนด การปฏิบัติราชการตามอำนาจหน้าที่ นโยบาย และยุทธศาสตร์                 ของส่วนราชการ ต่าง ๆ ที่มอบหมาย และให้มีอำนาจหน้าที่ ในเขตจังหวัด ดังต่อไปนี้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 rtl="0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(1) รับผิดชอบงานธุรการของ </a:t>
            </a:r>
            <a:r>
              <a:rPr lang="th-TH" b="0" i="0" dirty="0" err="1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อกศจ. คณะอนุกรรมการบริหารราชการเชิงยุทธศาสตร์ คณะอนุกรรมการเกี่ยวกับการพัฒนาการศึกษา คณะอนุกรรมการและคณะทำงาน รวมทั้งปฏิบัติงานราชการที่เป็นไปตามอำนาจและหน้าที่ของ </a:t>
            </a:r>
            <a:r>
              <a:rPr lang="th-TH" b="0" i="0" dirty="0" err="1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              และตามที่ </a:t>
            </a:r>
            <a:r>
              <a:rPr lang="th-TH" b="0" i="0" dirty="0" err="1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จ.มอบหมาย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 rtl="0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(2) จัดทำแผนพัฒนาการศึกษาและแผนปฏิบัติการ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l" rtl="0"/>
            <a:endParaRPr lang="th-TH" dirty="0"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9910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64BFCB86-1495-C1ED-BC0E-88F72593C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A2CE48B6-17CE-E376-4449-080B50BF70DB}"/>
              </a:ext>
            </a:extLst>
          </p:cNvPr>
          <p:cNvSpPr txBox="1"/>
          <p:nvPr/>
        </p:nvSpPr>
        <p:spPr>
          <a:xfrm>
            <a:off x="1409700" y="1166842"/>
            <a:ext cx="93726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th-TH" b="1" i="0" dirty="0">
                <a:solidFill>
                  <a:srgbClr val="4D3907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ประกาศสำนักงานปลัดกระทรวงศึกษาธิการ</a:t>
            </a:r>
            <a:endParaRPr lang="th-TH" b="1" dirty="0"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ctr" rtl="0"/>
            <a:r>
              <a:rPr lang="th-TH" b="1" i="0" dirty="0">
                <a:solidFill>
                  <a:srgbClr val="4D3907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เรื่อง การแบ่งหน่วยงานภายในสำนักงานศึกษาธิการจังหวัด สังกัดสำนักงานปลัดกระทรวงศึกษาธิการ</a:t>
            </a:r>
            <a:endParaRPr lang="th-TH" b="1" dirty="0"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 rtl="0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(3) สั่งการ กำกับ ดูแล เร่งรัด ติดตาม และประเมินผลการปฏิบัติงานของส่วนราชการหรือหน่วยงานและสถานศึกษา            ในสังกัดกระทรวงศึกษาธิการ ให้เป็นไปตามนโยบายของกระทรวงศึกษาธิการ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 rtl="0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(4) จัดระบบ ส่งเสริม และประสานงานเครือข่ายข้อมูลสารสนเทศและเทคโนโลยีดิจิทัลเพื่อการศึกษา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 rtl="0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(5) ส่งเสริมและสนับสนุนการศึกษาเพื่อคนพิการ ผู้ด้อยโอกาส และผู้มีความสามารถพิเศษ</a:t>
            </a:r>
          </a:p>
          <a:p>
            <a:pPr algn="thaiDist"/>
            <a:r>
              <a:rPr lang="th-TH" dirty="0">
                <a:solidFill>
                  <a:srgbClr val="0000FF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(6) ดำเนินงานเกี่ยวกับการบริหารงานบุคคลของข้าราชการครูและบุคลากรทางการศึกษา ซึ่งอยู่ในอำนาจหน้าที่ </a:t>
            </a:r>
            <a:r>
              <a:rPr lang="th-TH" b="0" i="0" dirty="0" err="1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และ อกศจ. *** (ตาม พ.ร.บ. แก้ไขเพิ่มเติมคำสั่ง คสช. ที่ 19/2560 เรื่อง การปฏิรูปการศึกษาในภูมิภาคของกระทรวงศึกษาธิการ ลงวันที่ 3 เมษายน พุทธศักราช 2560 พ.ศ. 2565)***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(7) ส่งเสริม สนับสนุน และดำเนินการเกี่ยวกับงานด้านวิชาการ การนิเทศ และแนะแนวการศึกษาทุกระดับ                     และทุกประเภท รวมทั้งติดตามและประเมินผลระบบบริหารและการจัดการศึกษา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(8) ดำเนินการเกี่ยวกับการตรวจสอบด้านการบริหาร การเงิน และการบัญชีของส่วนราชการหรือหน่วยงาน                  และสถานศึกษาในสังกัดกระทรวงศึกษาธิการ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(9) ส่งเสริมและประสานงานการศาสนา ศิลปะ วัฒนธรรม และการกีฬา เพื่อการศึกษา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(10) ส่งเสริม สนับสนุน และดำเนินการเกี่ยวกับจัดการศึกษาเอกชน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(11) ปฏิบัติภารกิจตามนโยบายของกระทรวงศึกษาธิการหรือตามที่ได้รับ มอบหมาย รวมทั้งปฏิบัติภารกิจเกี่ยวกับราชการประจำทั่วไปของกระทรวงศึกษาธิการ และประสานงานต่าง ๆ ในจังหวัด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endParaRPr lang="th-TH" dirty="0">
              <a:solidFill>
                <a:srgbClr val="0464E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l" rtl="0"/>
            <a:endParaRPr lang="th-TH" dirty="0"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1819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FF501519-D04D-5B06-67CE-523113B99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2AE18A80-2264-3C9C-ABA1-57F088467611}"/>
              </a:ext>
            </a:extLst>
          </p:cNvPr>
          <p:cNvSpPr txBox="1"/>
          <p:nvPr/>
        </p:nvSpPr>
        <p:spPr>
          <a:xfrm>
            <a:off x="1490662" y="1122313"/>
            <a:ext cx="921067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b="1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ประกาศสำนักงานปลัดกระทรวงศึกษาธิการ</a:t>
            </a:r>
            <a:endParaRPr lang="th-TH" dirty="0">
              <a:solidFill>
                <a:srgbClr val="0464E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ctr"/>
            <a:r>
              <a:rPr lang="th-TH" b="1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เรื่อง การแบ่งหน่วยงานภายในสำนักงานศึกษาธิการจังหวัด สังกัดสำนักงานปลัดกระทรวงศึกษาธิการ</a:t>
            </a:r>
            <a:endParaRPr lang="th-TH" b="1" dirty="0">
              <a:solidFill>
                <a:srgbClr val="0464E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โดยที่ได้มีการตราพระราชบัญญัติแก้ไขเพิ่มเติมคำสั่งหัวหน้าคณะรักษาความสงบแห่งชาติ ที่ 19/2560 เรื่องการปฏิรูปการศึกษาในภูมิภาคของกระทรวงศึกษาธิการ ลงวันที่ 3 เมษายน พุทธศักราช 2560 พ.ศ.2565 ขึ้นใช้บังคับ ได้ส่งผลกระทบต่อบทบาทอำนาจหน้าที่ของสำนักงานศึกษาธิการจังหวัด และทำให้การแบ่งหน่วยงานภายในของสำนักงานศึกษาธิการจังหวัด ตามประกาศสำนักงานปลัดกระทรวงศึกษาธิการ เรื่อง การแบ่งส่วนราชการในสำนักงานศึกษาธิการภาคและสำนักงานศึกษาธิการจังหวัด สำนักงานปลัดกระทรวงศึกษาธิการ ลงวันที่ 12 มิถุนายน 2560 ไม่สอดคล้องกับบทบาทหน้าที่ที่เปลี่ยนแปลงไป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thaiDist"/>
            <a:r>
              <a:rPr lang="th-TH" b="0" i="0" dirty="0">
                <a:solidFill>
                  <a:srgbClr val="0000FF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อาศัยอำนาจตามความในมาตรา 23 แห่งพระราชบัญญัติระเบียบบริหารกระทรวงศึกษาธิการ พ.ศ.2546 ข้อ 11              ของคำสั่งหัวหน้าคณะรักษาความสงบแห่งชาติ ที่ 19/2560 เรื่อง การปฏิรูปการศึกษาในภูมิภาคของกระทรวงศึกษาธิการ ลงวันที่ 3 เมษายน พุทธศักราช 2560 ซึ่งแก้ไขเพิ่มเติมโดยพระราชบัญญัติแก้ไขเพิ่มเติมคำสั่งหัวหน้าคณะรักษาความสงบแห่งชาติ ที่ 19/2560 เรื่อง การปฏิรูปการศึกษาในภูมิภาคของกระทรวงศึกษาธิการ ลงวันที่ 3 เมษายน พุทธศักราช 2560 พ.ศ.2565 ประกอบกับมติคณะกรรมการขับเคลื่อนการปฏิรูปการศึกษาในภูมิภาคของกระทรวงศึกษาธิการ ครั้งที่ 7/2560 เมื่อวันที่ 12 มิถุนายน 2560 จึงยกเลิกความในข้อ 3 และข้อ 4 ของประกาศสำนักงานปลัดกระทรวงศึกษาธิการ                      เรื่อง การแบ่งหน่วยงานภายในสำนักงานศึกษาธิการจังหวัด สังกัดสำนักงานปลัดกระทรวงศึกษาธิการ ลงวันที่                        12 มิถุนายน 2560 และประกาศการแบ่งหน่วยงานภายในสำนักงานศึกษาธิการจังหวัด สังกัดสำนักงานปลัดกระทรวงศึกษาธิการ โดยกำหนดหน้าที่และอำนาจ ดังนี้</a:t>
            </a:r>
            <a:endParaRPr lang="th-TH" dirty="0">
              <a:solidFill>
                <a:srgbClr val="0000FF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63306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FF501519-D04D-5B06-67CE-523113B99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EF5C6363-A92B-AC5F-A025-A02CADADAE12}"/>
              </a:ext>
            </a:extLst>
          </p:cNvPr>
          <p:cNvSpPr txBox="1"/>
          <p:nvPr/>
        </p:nvSpPr>
        <p:spPr>
          <a:xfrm>
            <a:off x="1412080" y="1234559"/>
            <a:ext cx="9586913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000" b="1" i="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หน้าที่กลุ่มอำนวยการ</a:t>
            </a:r>
          </a:p>
          <a:p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(1) รับผิดชอบงานธุรการของ </a:t>
            </a:r>
            <a:r>
              <a:rPr lang="th-TH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รวมทั้งปฏิบัติงานราชการที่เป็นไปตามอำนาจหน้าที่ของ </a:t>
            </a:r>
            <a:r>
              <a:rPr lang="th-TH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และตามที่ </a:t>
            </a:r>
            <a:r>
              <a:rPr lang="th-TH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มอบหมาย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(2) รับผิดชอบดำเนินการเกี่ยวกับงานบริหารทั่วไป งานธุรการของสำนักงานศึกษาธิการจังหวัด รวมทั้งงานธุรการกับหน่วยงานในพื้นที่รับผิดชอบ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(3) ปฏิบัติภารกิจเกี่ยวกับราชการประจำทั่วไปของกระทรวงศึกษาธิการและประสานงานต่างๆ ในระดับจังหวัด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(4) ดำเนินการเกี่ยวกับงานบริหารการเงิน บัญชี พัสดุ และสินทรัพย์ ของสำนักงานศึกษาธิการจังหวัดรวมทั้งการเบิกจ่ายเงินของส่วนราชการที่ได้รับมอบหมาย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(5) ดำเนินการเกี่ยวกับระบบบริหารงาน การพัฒนาองค์กร และการควบคุมภายใน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(6) ดำเนินการเกี่ยวกับการสร้างเครือข่าย ประชาสัมพันธ์ เผยแพร่กิจกรรมและผลงาน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(7) ดำเนินการเกี่ยวกับอาคารสถานที่ สิ่งแวดล้อม และยานพาหนะ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(8) ดำเนินการเกี่ยวกับการใช้ระบบดิจิทัลเพื่อการบริหารและการบริการ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(9) ปฏิบัติงานร่วมกับหรือสนับสนุนการปฏิบัติงานของหน่วยงานอื่นที่เกี่ยวข้องหรือที่ได้รับมอบหมาย</a:t>
            </a:r>
          </a:p>
          <a:p>
            <a:endParaRPr lang="th-TH" b="1" i="0" dirty="0">
              <a:solidFill>
                <a:srgbClr val="22222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87FF44DB-F899-1A15-E518-59D2BFA9E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462" b="49519" l="34375" r="71719"/>
                    </a14:imgEffect>
                  </a14:imgLayer>
                </a14:imgProps>
              </a:ext>
            </a:extLst>
          </a:blip>
          <a:srcRect l="34844" t="40336" r="28828" b="51154"/>
          <a:stretch/>
        </p:blipFill>
        <p:spPr>
          <a:xfrm>
            <a:off x="3914775" y="196810"/>
            <a:ext cx="4429125" cy="56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FF501519-D04D-5B06-67CE-523113B99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0B09860-7ACD-5D97-CCE3-89BF15728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462" b="49519" l="34375" r="71719"/>
                    </a14:imgEffect>
                  </a14:imgLayer>
                </a14:imgProps>
              </a:ext>
            </a:extLst>
          </a:blip>
          <a:srcRect l="34844" t="40336" r="28828" b="51154"/>
          <a:stretch/>
        </p:blipFill>
        <p:spPr>
          <a:xfrm>
            <a:off x="3952875" y="196810"/>
            <a:ext cx="4429125" cy="561976"/>
          </a:xfrm>
          <a:prstGeom prst="rect">
            <a:avLst/>
          </a:prstGeom>
        </p:spPr>
      </p:pic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EF5C6363-A92B-AC5F-A025-A02CADADAE12}"/>
              </a:ext>
            </a:extLst>
          </p:cNvPr>
          <p:cNvSpPr txBox="1"/>
          <p:nvPr/>
        </p:nvSpPr>
        <p:spPr>
          <a:xfrm>
            <a:off x="1443038" y="1151453"/>
            <a:ext cx="9539288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000" b="1" i="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หน้าที่กลุ่มบริหารงานบุคคล</a:t>
            </a:r>
          </a:p>
          <a:p>
            <a:r>
              <a:rPr lang="th-TH" sz="1400" dirty="0">
                <a:solidFill>
                  <a:srgbClr val="00000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(1) จัดทำแผน ส่งเสริม สนับสนุน และพัฒนาข้าราชการครูและบุคลากรทางการศึกษาของสำนักงานศึกษาธิการจังหวัดและหน่วยงานการศึกษา               ในจังหวัด ให้มีความเป็นเลิศทางวิชาการและวิชาชีพ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(2) เสริมสร้างขวัญกำลังใจ การยกย่องเชิดชูเกียรติ และสิทธิประโยชน์อื่นของข้าราชการครู บุคลากรทางการศึกษาและผู้ประกอบวิชาชีพทางการศึกษาในระดับจังหวัด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(3) พัฒนาเครือข่าย ระบบฐานข้อมูล และสารสนเทศของข้าราชการครู บุคลากรทางการศึกษา และผู้ประกอบวิชาชีพทางการศึกษาในระดับจังหวัด รวมถึงพัฒนาบุคลากรระดับจังหวัดของกระทรวงศึกษาธิการให้ใช้เทคโนโลยีดิจิทัลอย่างสร้างสรรค์และรู้เท่าทันการเปลี่ยนแปลง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(4) สนับสนุน ประสานงาน วิจัย ให้ความเห็น และบูรณาการความร่วมมือ เกี่ยวกับการจัดระบบกลไกการบริหารทรัพยากรบุคคลในพื้นที่รับผิดชอบ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(5) ดำเนินงานเกี่ยวกับการบริหารงานบุคคลของสำนักงานศึกษาธิการจังหวัด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(6) เสนอแนะเกี่ยวกับการพิจารณาวิทยฐานะ ความดีความชอบ การเสริมสร้างขวัญกำลังใจการยกย่องเชิดชูเกียรติและสิทธิประโยชน์อื่นๆ                  ของข้าราชการครูและบุคลากรทางการศึกษาในสำนักงานศึกษาธิการจังหวัด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(7) ดำเนินงานเกี่ยวกับการให้บริการด้านกฎหมาย นิติกรรม และงานคดีอื่นๆ ของสำนักงานศึกษาธิการจังหวัด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(8) ดำเนินการเกี่ยวกับการอุทธรณ์ ร้องทุกข์ตามพระราชบัญญัติการศึกษาเอกชน พ.ศ. ๒๕๕๐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(9) จัดระบบ กลไก การสร้างองค์กรคุณธรรม และความโปร่งใส ระบบคุณธรรมและเครือข่ายต่อต้านการทุจริตของสำนักงานศึกษาธิการจังหวัด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(10) ดำเนินการให้บริการ รับเรื่องราวร้องเรียน ข้อเสนอแนะที่เกี่ยวข้องกับการจัดการศึกษาจากผู้ที่เกี่ยวข้องทุกภาคส่วน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(11) ดำเนินการให้บริการและอำนวยความสะดวกแก่ผู้เรียน ข้าราชการครู บุคลากรทางการศึกษาผู้ประกอบวิชาชีพทางการศึกษาและประชาชน             ผ่านระบบศูนย์บริการแบบเบ็ดเสร็จ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(12) ดูแลและควบคุมผู้ประกอบวิชาชีพทางการศึกษาให้เป็นไปตามมาตรฐานวิชาชีพและจรรยาบรรณของวิชาชีพที่คุรุสภากำหนดรวมทั้งให้การสนับสนุน ส่งเสริม ยกย่องและพัฒนาวิชาชีพตามมาตรฐานวิชาชีพและจรรยาบรรณของวิชาชีพ</a:t>
            </a:r>
            <a:b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50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50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(13) ปฏิบัติงานร่วมกับหรือสนับสนุนการปฏิบัติงานของหน่วยงานอื่นที่เกี่ยวข้องหรือที่ได้รับมอบหมาย</a:t>
            </a:r>
            <a:endParaRPr lang="th-TH" sz="1500" b="1" i="0" dirty="0">
              <a:solidFill>
                <a:srgbClr val="22222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47317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FF501519-D04D-5B06-67CE-523113B99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EF5C6363-A92B-AC5F-A025-A02CADADAE12}"/>
              </a:ext>
            </a:extLst>
          </p:cNvPr>
          <p:cNvSpPr txBox="1"/>
          <p:nvPr/>
        </p:nvSpPr>
        <p:spPr>
          <a:xfrm>
            <a:off x="1412080" y="1234559"/>
            <a:ext cx="9586913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000" b="1" i="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หน้าที่กลุ่มนโยบายและแผน</a:t>
            </a:r>
          </a:p>
          <a:p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(1) รับผิดขอบงานธุรการของคณะอนุกรรมการบริหารราชการเชิงยุทธศาสตร์ รวมทั้งปฏิบัติงานราชการที่เป็นไปตามอำนาจและหน้าที่ของ </a:t>
            </a:r>
            <a:r>
              <a:rPr lang="th-TH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และตามที่ </a:t>
            </a:r>
            <a:r>
              <a:rPr lang="th-TH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มอบหมาย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(2) จัดทำข้อเสนอยุทธศาสตร์ แนวทางการจัดการศึกษาในจังหวัดที่สอดคล้องกับยุทธศาสตร์ชาติ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(3) จัดทำแผนพัฒนาการศึกษาของจังหวัดและแผนปฏิบัติการของจังหวัด รวมทั้งติดตาม ประมินผล และรายงานผล              ตามแผนพัฒนาการศึกษาของจังหวัดและแผนปฏิบัติการของจังหวัด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(4) จัดทำแผนปฏิบัติราชการของสำนักงานศึกษาธิการจังหวัด รวมทั้งติดตาม ประเมินผล และรายงานผล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(5) วิเคราะห์การจัดตั้งงบประมาณของส่วนราชการหรือหน่วยงานในสังกัดกระทรวงศึกษาธิการในจังหวัด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(6) พัฒนาระบบคลังข้อมูล ระบบฐานข้อมูลสารสนเทศ และเครือข่ายเทคโนโลยีสารสนเทศทางการศึกษา                       เพื่อเป็นศูนย์กลางข้อมูลการศึกษาระดับจังหวัด ที่ครอบคลุม ถูกต้อง และเป็นปัจจุบัน เพื่อการวางแผนการบริหารจัดการศึกษา การติดตามประเมินผลและรายงานผล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(7) วิเคราะห์ ติดตามการใช้จ่ายงบประมาณ และให้ข้อเสนอแนะหรือให้ข้อสังเกตการบริหารงบประมาณของส่วนราชการหรือหน่วยงานในสังกัดกระทรวงศึกษาธิการในจังหวัด</a:t>
            </a:r>
            <a:b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(8) ปฏิบัติงานร่วมกับหรือสนับสนุนการปฏิบัติงานของหน่วยงานอื่นที่เกี่ยวข้องหรือที่ได้รับมอบหมาย</a:t>
            </a:r>
            <a:endParaRPr lang="th-TH" b="1" i="0" dirty="0">
              <a:solidFill>
                <a:srgbClr val="22222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87FF44DB-F899-1A15-E518-59D2BFA9E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462" b="49519" l="34375" r="71719"/>
                    </a14:imgEffect>
                  </a14:imgLayer>
                </a14:imgProps>
              </a:ext>
            </a:extLst>
          </a:blip>
          <a:srcRect l="34844" t="40336" r="28828" b="51154"/>
          <a:stretch/>
        </p:blipFill>
        <p:spPr>
          <a:xfrm>
            <a:off x="3914775" y="196810"/>
            <a:ext cx="4429125" cy="56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ปรับแต่งและใช้งานแม่แบบ ลายไทยสวยๆ ฟรี - Canva">
            <a:extLst>
              <a:ext uri="{FF2B5EF4-FFF2-40B4-BE49-F238E27FC236}">
                <a16:creationId xmlns:a16="http://schemas.microsoft.com/office/drawing/2014/main" id="{FF501519-D04D-5B06-67CE-523113B99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EF5C6363-A92B-AC5F-A025-A02CADADAE12}"/>
              </a:ext>
            </a:extLst>
          </p:cNvPr>
          <p:cNvSpPr txBox="1"/>
          <p:nvPr/>
        </p:nvSpPr>
        <p:spPr>
          <a:xfrm>
            <a:off x="1412080" y="1234559"/>
            <a:ext cx="9586913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000" b="1" i="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หน้าที่กลุ่มพัฒนาการศึกษา</a:t>
            </a:r>
          </a:p>
          <a:p>
            <a:r>
              <a:rPr lang="th-TH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(1) รับผิดชอบงานธุรการของคณะอนุกรรมการเกี่ยวกับการพัฒนาการศึกษา รวมทั้งปฏิบัติงานราชการที่เป็นไปตามอำนาจและหน้าที่                 ของ </a:t>
            </a:r>
            <a:r>
              <a:rPr lang="th-TH" sz="1650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และตามที่ </a:t>
            </a:r>
            <a:r>
              <a:rPr lang="th-TH" sz="1650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กศ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จ. มอบหมาย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(2) ดำเนินการเกี่ยวกับการจัดตั้ง ยุบ รวม เลิก เปลี่ยนชื่อ และโอนสถานศึกษาขั้นพื้นฐาน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(3) พัฒนาข้อมูล สถิติและสารสนเทศทางการศึกษาที่ครอบคลุม ถูกต้องและเป็นปัจจุบัน ด้วยเทคโนโลยีดิจิทัลเพื่อเป็นข้อมูลการพัฒนา        และแก้ปัญหาการจัดการศึกษาในระดับจังหวัด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(4) ประสาน ส่งเสริม สนับสนุนกิจกรรมพัฒนาผู้เรียนทุกช่วงวัย การจัดการศึกษาเพื่อคนพิการผู้ด้อยโอกาสและผู้มี ความสามารถพิเศษ และการบริหารและการจัดการศึกษาขององค์กรปกครองส่วนท้องถิ่น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(5) ส่งเสริม สนับสนุน และบูรณาการการจัดการศึกษาของบุคคล ครอบครัว องค์กร ชุมชน องค์กรเอกชน องค์กรวิชาชีพ สถาบันศาสนา สถานประกอบการและสถาบันสังคมอื่นที่จัดการศึกษา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(6) ประสาน ส่งเสริม สนับสนุน และดำเนินการวิจัยและพัฒนาเพื่อสร</a:t>
            </a:r>
            <a:r>
              <a:rPr lang="th-TH" sz="1650" b="0" i="0" dirty="0" err="1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้ง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องค์ความรู้และนวัตกรรมการศึกษา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(7) ส่งเสริม สนับสนุน พัฒนากิจกรรมการศึกษา ทุนการศึกษา สถานศึกษาปลอดภัย เพื่อการพัฒนาผู้เรียนครู และบุคลากร                  ทางการศึกษา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(8) จัดระบบการประสาน สนับสนุน ช่วยเหลือ และการรายงานเหตุภัยพิบัติและภาวะวิกฤตทางการศึกษาในระดับจังหวัด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(9) ส่งเสริม สนับสนุนและดำเนินการเกี่ยวกับการป้องกันและแก้ไขปัญหายาเสพติดในสถานศึกษา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(10) ส่งเสริมและประสานงานการศาสนา ศิลปะ วัฒนธรรม และการกีฬาเพื่อการศึกษา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(11) ส่งเสริม และพัฒนาการจัดการศึกษาเฉพาะกิจ เฉพาะกลุ่ม และเฉพาะพื้นที่</a:t>
            </a:r>
            <a:b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50" dirty="0"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1650" b="0" i="0" dirty="0">
                <a:solidFill>
                  <a:srgbClr val="000000"/>
                </a:solidFill>
                <a:effectLst/>
                <a:latin typeface="TH Kodchasal" panose="02000506000000020004" pitchFamily="2" charset="-34"/>
                <a:cs typeface="TH Kodchasal" panose="02000506000000020004" pitchFamily="2" charset="-34"/>
              </a:rPr>
              <a:t>(12) ปฏิบัติงานร่วมกับหรือสนับสนุนการปฏิบัติงานของหน่วยงานอื่นที่เกี่ยวข้องหรือที่ได้รับมอบหมาย</a:t>
            </a:r>
            <a:endParaRPr lang="th-TH" sz="1650" b="1" i="0" dirty="0">
              <a:solidFill>
                <a:srgbClr val="222222"/>
              </a:solidFill>
              <a:effectLst/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87FF44DB-F899-1A15-E518-59D2BFA9E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462" b="49519" l="34375" r="71719"/>
                    </a14:imgEffect>
                  </a14:imgLayer>
                </a14:imgProps>
              </a:ext>
            </a:extLst>
          </a:blip>
          <a:srcRect l="34844" t="40336" r="28828" b="51154"/>
          <a:stretch/>
        </p:blipFill>
        <p:spPr>
          <a:xfrm>
            <a:off x="3914775" y="196810"/>
            <a:ext cx="4429125" cy="56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765304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3286</Words>
  <Application>Microsoft Office PowerPoint</Application>
  <PresentationFormat>แบบจอกว้าง</PresentationFormat>
  <Paragraphs>175</Paragraphs>
  <Slides>15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JasmineUPC</vt:lpstr>
      <vt:lpstr>KodchiangUPC</vt:lpstr>
      <vt:lpstr>TH Kodchasal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Acer</dc:creator>
  <cp:lastModifiedBy>acer</cp:lastModifiedBy>
  <cp:revision>97</cp:revision>
  <dcterms:created xsi:type="dcterms:W3CDTF">2025-04-03T09:14:54Z</dcterms:created>
  <dcterms:modified xsi:type="dcterms:W3CDTF">2026-08-12T09:18:36Z</dcterms:modified>
</cp:coreProperties>
</file>